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2"/>
  </p:sldMasterIdLst>
  <p:notesMasterIdLst>
    <p:notesMasterId r:id="rId15"/>
  </p:notesMasterIdLst>
  <p:sldIdLst>
    <p:sldId id="258" r:id="rId3"/>
    <p:sldId id="324" r:id="rId4"/>
    <p:sldId id="333" r:id="rId5"/>
    <p:sldId id="354" r:id="rId6"/>
    <p:sldId id="342" r:id="rId7"/>
    <p:sldId id="355" r:id="rId8"/>
    <p:sldId id="360" r:id="rId9"/>
    <p:sldId id="358" r:id="rId10"/>
    <p:sldId id="359" r:id="rId11"/>
    <p:sldId id="361" r:id="rId12"/>
    <p:sldId id="362" r:id="rId13"/>
    <p:sldId id="329" r:id="rId14"/>
  </p:sldIdLst>
  <p:sldSz cx="8640763" cy="6483350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Univers 55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Univers 55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Univers 55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Univers 5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8" userDrawn="1">
          <p15:clr>
            <a:srgbClr val="A4A3A4"/>
          </p15:clr>
        </p15:guide>
        <p15:guide id="2" pos="2178" userDrawn="1">
          <p15:clr>
            <a:srgbClr val="A4A3A4"/>
          </p15:clr>
        </p15:guide>
        <p15:guide id="3" orient="horz" pos="3155" userDrawn="1">
          <p15:clr>
            <a:srgbClr val="A4A3A4"/>
          </p15:clr>
        </p15:guide>
        <p15:guide id="4" pos="2168" userDrawn="1">
          <p15:clr>
            <a:srgbClr val="A4A3A4"/>
          </p15:clr>
        </p15:guide>
        <p15:guide id="5" orient="horz" pos="3172" userDrawn="1">
          <p15:clr>
            <a:srgbClr val="A4A3A4"/>
          </p15:clr>
        </p15:guide>
        <p15:guide id="6" orient="horz" pos="3149" userDrawn="1">
          <p15:clr>
            <a:srgbClr val="A4A3A4"/>
          </p15:clr>
        </p15:guide>
        <p15:guide id="7" pos="2158" userDrawn="1">
          <p15:clr>
            <a:srgbClr val="A4A3A4"/>
          </p15:clr>
        </p15:guide>
        <p15:guide id="8" pos="2149" userDrawn="1">
          <p15:clr>
            <a:srgbClr val="A4A3A4"/>
          </p15:clr>
        </p15:guide>
        <p15:guide id="9" orient="horz" pos="3207" userDrawn="1">
          <p15:clr>
            <a:srgbClr val="A4A3A4"/>
          </p15:clr>
        </p15:guide>
        <p15:guide id="10" orient="horz" pos="3184" userDrawn="1">
          <p15:clr>
            <a:srgbClr val="A4A3A4"/>
          </p15:clr>
        </p15:guide>
        <p15:guide id="11" orient="horz" pos="3201" userDrawn="1">
          <p15:clr>
            <a:srgbClr val="A4A3A4"/>
          </p15:clr>
        </p15:guide>
        <p15:guide id="12" pos="2207" userDrawn="1">
          <p15:clr>
            <a:srgbClr val="A4A3A4"/>
          </p15:clr>
        </p15:guide>
        <p15:guide id="13" pos="2198" userDrawn="1">
          <p15:clr>
            <a:srgbClr val="A4A3A4"/>
          </p15:clr>
        </p15:guide>
        <p15:guide id="14" pos="2188" userDrawn="1">
          <p15:clr>
            <a:srgbClr val="A4A3A4"/>
          </p15:clr>
        </p15:guide>
        <p15:guide id="15" orient="horz" pos="3132" userDrawn="1">
          <p15:clr>
            <a:srgbClr val="A4A3A4"/>
          </p15:clr>
        </p15:guide>
        <p15:guide id="16" orient="horz" pos="3126" userDrawn="1">
          <p15:clr>
            <a:srgbClr val="A4A3A4"/>
          </p15:clr>
        </p15:guide>
        <p15:guide id="17" orient="horz" pos="3161" userDrawn="1">
          <p15:clr>
            <a:srgbClr val="A4A3A4"/>
          </p15:clr>
        </p15:guide>
        <p15:guide id="18" pos="2159" userDrawn="1">
          <p15:clr>
            <a:srgbClr val="A4A3A4"/>
          </p15:clr>
        </p15:guide>
        <p15:guide id="19" pos="2140" userDrawn="1">
          <p15:clr>
            <a:srgbClr val="A4A3A4"/>
          </p15:clr>
        </p15:guide>
        <p15:guide id="20" pos="219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C9"/>
    <a:srgbClr val="3694D0"/>
    <a:srgbClr val="0094D0"/>
    <a:srgbClr val="0089D9"/>
    <a:srgbClr val="0070C0"/>
    <a:srgbClr val="FF3300"/>
    <a:srgbClr val="4198CA"/>
    <a:srgbClr val="808080"/>
    <a:srgbClr val="D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2504" autoAdjust="0"/>
  </p:normalViewPr>
  <p:slideViewPr>
    <p:cSldViewPr>
      <p:cViewPr varScale="1">
        <p:scale>
          <a:sx n="103" d="100"/>
          <a:sy n="103" d="100"/>
        </p:scale>
        <p:origin x="96" y="222"/>
      </p:cViewPr>
      <p:guideLst>
        <p:guide orient="horz" pos="2042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4308" y="-444"/>
      </p:cViewPr>
      <p:guideLst>
        <p:guide orient="horz" pos="3178"/>
        <p:guide pos="2178"/>
        <p:guide orient="horz" pos="3155"/>
        <p:guide pos="2168"/>
        <p:guide orient="horz" pos="3172"/>
        <p:guide orient="horz" pos="3149"/>
        <p:guide pos="2158"/>
        <p:guide pos="2149"/>
        <p:guide orient="horz" pos="3207"/>
        <p:guide orient="horz" pos="3184"/>
        <p:guide orient="horz" pos="3201"/>
        <p:guide pos="2207"/>
        <p:guide pos="2198"/>
        <p:guide pos="2188"/>
        <p:guide orient="horz" pos="3132"/>
        <p:guide orient="horz" pos="3126"/>
        <p:guide orient="horz" pos="3161"/>
        <p:guide pos="2159"/>
        <p:guide pos="2140"/>
        <p:guide pos="21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3" tIns="48221" rIns="96443" bIns="4822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6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3" tIns="48221" rIns="96443" bIns="482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49300"/>
            <a:ext cx="5008563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6" y="4759328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3" tIns="48221" rIns="96443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Mastertextformat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3" tIns="48221" rIns="96443" bIns="4822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6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3" tIns="48221" rIns="96443" bIns="482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11D9F3A-393D-47BF-8CFA-AE8BAC6294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92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" panose="02020603050405020304" pitchFamily="18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50620" indent="-287237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53702" indent="-230107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615498" indent="-230107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78885" indent="-230107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35922" indent="-230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92957" indent="-230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49992" indent="-230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907029" indent="-230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35F314C4-713C-47C2-AF8C-2C1AC59ABFED}" type="slidenum">
              <a:rPr lang="de-DE" altLang="de-DE" sz="1300"/>
              <a:pPr/>
              <a:t>1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10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16617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11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87955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" panose="02020603050405020304" pitchFamily="18" charset="0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46955D42-F40E-446D-8E25-D05B2FDA37F9}" type="slidenum">
              <a:rPr lang="de-DE" altLang="de-DE" sz="1300"/>
              <a:pPr/>
              <a:t>12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2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3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6619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4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94003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5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5965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6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05650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7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27896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8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331403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19166" y="4759328"/>
            <a:ext cx="5049837" cy="4757735"/>
          </a:xfrm>
        </p:spPr>
        <p:txBody>
          <a:bodyPr>
            <a:noAutofit/>
          </a:bodyPr>
          <a:lstStyle/>
          <a:p>
            <a:pPr defTabSz="868677">
              <a:spcBef>
                <a:spcPct val="20000"/>
              </a:spcBef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Univers 55" charset="0"/>
              </a:defRPr>
            </a:lvl1pPr>
            <a:lvl2pPr marL="742686" indent="-285648">
              <a:defRPr sz="2400">
                <a:solidFill>
                  <a:schemeClr val="tx1"/>
                </a:solidFill>
                <a:latin typeface="Univers 55" charset="0"/>
              </a:defRPr>
            </a:lvl2pPr>
            <a:lvl3pPr marL="1142592" indent="-228519">
              <a:defRPr sz="2400">
                <a:solidFill>
                  <a:schemeClr val="tx1"/>
                </a:solidFill>
                <a:latin typeface="Univers 55" charset="0"/>
              </a:defRPr>
            </a:lvl3pPr>
            <a:lvl4pPr marL="1599631" indent="-228519">
              <a:defRPr sz="2400">
                <a:solidFill>
                  <a:schemeClr val="tx1"/>
                </a:solidFill>
                <a:latin typeface="Univers 55" charset="0"/>
              </a:defRPr>
            </a:lvl4pPr>
            <a:lvl5pPr marL="2056667" indent="-228519">
              <a:defRPr sz="2400">
                <a:solidFill>
                  <a:schemeClr val="tx1"/>
                </a:solidFill>
                <a:latin typeface="Univers 55" charset="0"/>
              </a:defRPr>
            </a:lvl5pPr>
            <a:lvl6pPr marL="2513702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6pPr>
            <a:lvl7pPr marL="2970739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7pPr>
            <a:lvl8pPr marL="3427775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8pPr>
            <a:lvl9pPr marL="3884814" indent="-2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charset="0"/>
              </a:defRPr>
            </a:lvl9pPr>
          </a:lstStyle>
          <a:p>
            <a:fld id="{8F613BE8-CCCC-4F83-A02D-16B602643D8C}" type="slidenum">
              <a:rPr lang="de-DE" altLang="de-DE" sz="1300"/>
              <a:pPr/>
              <a:t>9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38993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2"/>
          <p:cNvSpPr>
            <a:spLocks noChangeShapeType="1"/>
          </p:cNvSpPr>
          <p:nvPr userDrawn="1"/>
        </p:nvSpPr>
        <p:spPr bwMode="auto">
          <a:xfrm flipH="1">
            <a:off x="0" y="1263650"/>
            <a:ext cx="6867525" cy="0"/>
          </a:xfrm>
          <a:prstGeom prst="line">
            <a:avLst/>
          </a:prstGeom>
          <a:noFill/>
          <a:ln w="6350">
            <a:solidFill>
              <a:srgbClr val="4198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Line 23"/>
          <p:cNvSpPr>
            <a:spLocks noChangeShapeType="1"/>
          </p:cNvSpPr>
          <p:nvPr userDrawn="1"/>
        </p:nvSpPr>
        <p:spPr bwMode="auto">
          <a:xfrm flipH="1">
            <a:off x="6870700" y="1263650"/>
            <a:ext cx="0" cy="5219700"/>
          </a:xfrm>
          <a:prstGeom prst="line">
            <a:avLst/>
          </a:prstGeom>
          <a:noFill/>
          <a:ln w="6350">
            <a:solidFill>
              <a:srgbClr val="4198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40" descr="C:\Users\Km-Url-Mon\AppData\Local\Microsoft\Windows\Temporary Internet Files\Content.Outlook\1W3RW3N3\A4_hoch_RGB_stmuk_2018_mi_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856456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350" y="1447800"/>
            <a:ext cx="6648450" cy="685800"/>
          </a:xfrm>
        </p:spPr>
        <p:txBody>
          <a:bodyPr wrap="square" lIns="86420" tIns="43210" rIns="86420" bIns="43210"/>
          <a:lstStyle>
            <a:lvl1pPr>
              <a:defRPr sz="3000"/>
            </a:lvl1pPr>
          </a:lstStyle>
          <a:p>
            <a:pPr lvl="0"/>
            <a:r>
              <a:rPr lang="de-DE" altLang="de-DE" noProof="0" dirty="0" smtClean="0"/>
              <a:t>Text-Master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" y="2133600"/>
            <a:ext cx="6642100" cy="3962400"/>
          </a:xfrm>
        </p:spPr>
        <p:txBody>
          <a:bodyPr lIns="86420" tIns="43210" rIns="86420" bIns="43210"/>
          <a:lstStyle>
            <a:lvl1pPr marL="0" indent="0">
              <a:buFont typeface="Wingdings" pitchFamily="2" charset="2"/>
              <a:buNone/>
              <a:defRPr>
                <a:latin typeface="Univers LT 55 Std" charset="0"/>
              </a:defRPr>
            </a:lvl1pPr>
          </a:lstStyle>
          <a:p>
            <a:pPr lvl="0"/>
            <a:r>
              <a:rPr lang="de-DE" altLang="de-DE" noProof="0" dirty="0" smtClean="0"/>
              <a:t>Untertitel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286500"/>
            <a:ext cx="1111250" cy="14605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Helvetica Neue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280150"/>
            <a:ext cx="4876800" cy="1524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Helvetica Neue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10300" y="6280150"/>
            <a:ext cx="571500" cy="1524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Helvetica Neue" charset="0"/>
              </a:defRPr>
            </a:lvl1pPr>
          </a:lstStyle>
          <a:p>
            <a:fld id="{70BA5C67-BCDE-45F3-B435-2B1A7CADAB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373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A65A5-679B-4F10-8D24-4FC2184235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334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22913" y="1244600"/>
            <a:ext cx="1792287" cy="4778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4463" y="1244600"/>
            <a:ext cx="5226050" cy="4778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0F9BD-C823-46EA-B942-0ECA73B201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0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69F3A-CAC7-4082-896C-59B245B50E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32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4C6BD-ADAB-4A82-8677-37A0608F3C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36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463" y="1946275"/>
            <a:ext cx="3502025" cy="407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98888" y="1946275"/>
            <a:ext cx="3502025" cy="407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49C9C-F775-43F1-9517-21B9D9A27A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221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969CA-1ED9-4760-8AEA-B289A81E99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66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CD6DA-BFCE-4DCF-8190-4B5EA4BFBB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31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1AD7-2516-41AB-9BCD-95035BCC4E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794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50305-FAEB-406E-BD49-C1316DF84CC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522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7CCF2-C41B-47FA-863D-9286A7DD08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51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1244600"/>
            <a:ext cx="71437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946275"/>
            <a:ext cx="71564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267450"/>
            <a:ext cx="977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863600">
              <a:defRPr sz="900">
                <a:solidFill>
                  <a:srgbClr val="808080"/>
                </a:solidFill>
                <a:latin typeface="Univers LT 55 Std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267450"/>
            <a:ext cx="548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863600">
              <a:defRPr sz="900">
                <a:solidFill>
                  <a:srgbClr val="808080"/>
                </a:solidFill>
                <a:latin typeface="Univers LT 55 Std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67450"/>
            <a:ext cx="5048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defTabSz="863600">
              <a:defRPr sz="900">
                <a:solidFill>
                  <a:srgbClr val="808080"/>
                </a:solidFill>
                <a:latin typeface="Univers LT 55 Std" charset="0"/>
              </a:defRPr>
            </a:lvl1pPr>
          </a:lstStyle>
          <a:p>
            <a:fld id="{EB035244-7E9C-4EE5-B7C6-62648EEF73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Line 11"/>
          <p:cNvSpPr>
            <a:spLocks noChangeShapeType="1"/>
          </p:cNvSpPr>
          <p:nvPr userDrawn="1"/>
        </p:nvSpPr>
        <p:spPr bwMode="auto">
          <a:xfrm flipH="1">
            <a:off x="-6350" y="901700"/>
            <a:ext cx="7375525" cy="0"/>
          </a:xfrm>
          <a:prstGeom prst="line">
            <a:avLst/>
          </a:prstGeom>
          <a:noFill/>
          <a:ln w="6350">
            <a:solidFill>
              <a:srgbClr val="4198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12"/>
          <p:cNvSpPr>
            <a:spLocks noChangeShapeType="1"/>
          </p:cNvSpPr>
          <p:nvPr userDrawn="1"/>
        </p:nvSpPr>
        <p:spPr bwMode="auto">
          <a:xfrm flipH="1">
            <a:off x="7372350" y="901700"/>
            <a:ext cx="0" cy="5581650"/>
          </a:xfrm>
          <a:prstGeom prst="line">
            <a:avLst/>
          </a:prstGeom>
          <a:noFill/>
          <a:ln w="6350">
            <a:solidFill>
              <a:srgbClr val="4198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3" name="Picture 24" descr="C:\Users\Km-Url-Mon\AppData\Local\Microsoft\Windows\Temporary Internet Files\Content.Outlook\1W3RW3N3\A4_hoch_RGB_stmuk_2018_mi_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0"/>
            <a:ext cx="63182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hf hdr="0" ftr="0" dt="0"/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2700">
          <a:solidFill>
            <a:srgbClr val="3694D0"/>
          </a:solidFill>
          <a:latin typeface="Univers LT Std 55" charset="0"/>
        </a:defRPr>
      </a:lvl9pPr>
    </p:titleStyle>
    <p:bodyStyle>
      <a:lvl1pPr marL="190500" indent="-190500" algn="l" defTabSz="863600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l"/>
        <a:defRPr sz="1900">
          <a:solidFill>
            <a:srgbClr val="808080"/>
          </a:solidFill>
          <a:latin typeface="+mn-lt"/>
          <a:ea typeface="+mn-ea"/>
          <a:cs typeface="+mn-cs"/>
        </a:defRPr>
      </a:lvl1pPr>
      <a:lvl2pPr marL="571500" indent="-190500" algn="l" defTabSz="863600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808080"/>
          </a:solidFill>
          <a:latin typeface="+mn-lt"/>
        </a:defRPr>
      </a:lvl2pPr>
      <a:lvl3pPr marL="952500" indent="-190500" algn="l" defTabSz="863600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808080"/>
          </a:solidFill>
          <a:latin typeface="+mn-lt"/>
        </a:defRPr>
      </a:lvl3pPr>
      <a:lvl4pPr marL="1238250" indent="-95250" algn="l" defTabSz="863600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808080"/>
          </a:solidFill>
          <a:latin typeface="+mn-lt"/>
        </a:defRPr>
      </a:lvl4pPr>
      <a:lvl5pPr marL="1524000" indent="-95250" algn="l" defTabSz="863600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808080"/>
          </a:solidFill>
          <a:latin typeface="+mn-lt"/>
        </a:defRPr>
      </a:lvl5pPr>
      <a:lvl6pPr marL="1981200" indent="-95250" algn="l" defTabSz="863600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08080"/>
          </a:solidFill>
          <a:latin typeface="+mn-lt"/>
        </a:defRPr>
      </a:lvl6pPr>
      <a:lvl7pPr marL="2438400" indent="-95250" algn="l" defTabSz="863600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08080"/>
          </a:solidFill>
          <a:latin typeface="+mn-lt"/>
        </a:defRPr>
      </a:lvl7pPr>
      <a:lvl8pPr marL="2895600" indent="-95250" algn="l" defTabSz="863600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08080"/>
          </a:solidFill>
          <a:latin typeface="+mn-lt"/>
        </a:defRPr>
      </a:lvl8pPr>
      <a:lvl9pPr marL="3352800" indent="-95250" algn="l" defTabSz="863600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0808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Winkel und Fläche Proportion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Untertitel</a:t>
            </a:r>
          </a:p>
        </p:txBody>
      </p:sp>
      <p:grpSp>
        <p:nvGrpSpPr>
          <p:cNvPr id="3076" name="Group 13" descr="- Stand der Versorgung mit Lehrerinnen und Lehrern&#10;- Stand der digtialen Ausstattung&#10;&#10;Ministerialdirigent German Denneborg&#10;&#10;Abteilung Berufliche Schulen, Erwachsenenbildung und Schulsport im Bayerischen Staatsministerium Unterricht und Kultus&#10;&#10;München, 23.07.2020&#10;&#10;" title="Aktuelle Entwicklungen an den Berufsschulen in Bayern"/>
          <p:cNvGrpSpPr>
            <a:grpSpLocks/>
          </p:cNvGrpSpPr>
          <p:nvPr/>
        </p:nvGrpSpPr>
        <p:grpSpPr bwMode="auto">
          <a:xfrm>
            <a:off x="2" y="1266825"/>
            <a:ext cx="6870700" cy="5216525"/>
            <a:chOff x="0" y="798"/>
            <a:chExt cx="4328" cy="3286"/>
          </a:xfrm>
        </p:grpSpPr>
        <p:sp>
          <p:nvSpPr>
            <p:cNvPr id="3078" name="Rectangle 11"/>
            <p:cNvSpPr>
              <a:spLocks noChangeArrowheads="1"/>
            </p:cNvSpPr>
            <p:nvPr/>
          </p:nvSpPr>
          <p:spPr bwMode="auto">
            <a:xfrm>
              <a:off x="0" y="798"/>
              <a:ext cx="4328" cy="3286"/>
            </a:xfrm>
            <a:prstGeom prst="rect">
              <a:avLst/>
            </a:prstGeom>
            <a:solidFill>
              <a:srgbClr val="3694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D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Univers 55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Univers 55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Univers 55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Univers 55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Univers 55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9pPr>
            </a:lstStyle>
            <a:p>
              <a:pPr algn="ctr"/>
              <a:endParaRPr lang="de-DE" altLang="de-DE" sz="2000">
                <a:latin typeface="Univers LT Std 55" charset="0"/>
              </a:endParaRPr>
            </a:p>
          </p:txBody>
        </p:sp>
        <p:sp>
          <p:nvSpPr>
            <p:cNvPr id="3079" name="Text Box 12" descr="- Stand der Versorgung der Lerhrerinnen und Lehrern&#10;- Stand der digitalen Ausstattung&#10;&#10;Ministerialdirigent German Denneborg&#10;&#10;Abteilung Berufliche Schulen, Erwachsenenbildung und Schulsport im Bayerischen Staatsministerium Unterricht und Kultus&#10;______________________________&#10;München, 23.07.2020&#10;" title="Aktuelle Entwicklungen an den Berufsschulen in Bayern"/>
            <p:cNvSpPr txBox="1">
              <a:spLocks noChangeArrowheads="1"/>
            </p:cNvSpPr>
            <p:nvPr/>
          </p:nvSpPr>
          <p:spPr bwMode="auto">
            <a:xfrm>
              <a:off x="227" y="983"/>
              <a:ext cx="3991" cy="2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Univers 55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Univers 55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Univers 55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Univers 55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Univers 55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charset="0"/>
                </a:defRPr>
              </a:lvl9pPr>
            </a:lstStyle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Aktuelle Entwicklungen </a:t>
              </a:r>
              <a:r>
                <a:rPr lang="de-DE" dirty="0">
                  <a:solidFill>
                    <a:schemeClr val="bg1"/>
                  </a:solidFill>
                </a:rPr>
                <a:t>an den Berufsschulen in Bayern</a:t>
              </a:r>
            </a:p>
            <a:p>
              <a:endParaRPr lang="de-DE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1800" dirty="0" smtClean="0">
                  <a:solidFill>
                    <a:schemeClr val="bg1"/>
                  </a:solidFill>
                </a:rPr>
                <a:t>Stand </a:t>
              </a:r>
              <a:r>
                <a:rPr lang="de-DE" sz="1800" dirty="0">
                  <a:solidFill>
                    <a:schemeClr val="bg1"/>
                  </a:solidFill>
                </a:rPr>
                <a:t>der Versorgung mit Lehrerinnen und Lehrern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1800" dirty="0" smtClean="0">
                  <a:solidFill>
                    <a:schemeClr val="bg1"/>
                  </a:solidFill>
                </a:rPr>
                <a:t>Stand </a:t>
              </a:r>
              <a:r>
                <a:rPr lang="de-DE" sz="1800" dirty="0">
                  <a:solidFill>
                    <a:schemeClr val="bg1"/>
                  </a:solidFill>
                </a:rPr>
                <a:t>der digitalen Ausstattung</a:t>
              </a:r>
              <a:endParaRPr lang="de-DE" altLang="de-DE" sz="18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/>
              </a:r>
              <a:b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</a:br>
              <a: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/>
              </a:r>
              <a:b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</a:br>
              <a:r>
                <a:rPr lang="de-DE" altLang="de-DE" sz="1800" dirty="0">
                  <a:solidFill>
                    <a:schemeClr val="bg1"/>
                  </a:solidFill>
                  <a:latin typeface="Verdana" panose="020B0604030504040204" pitchFamily="34" charset="0"/>
                </a:rPr>
                <a:t>Ministerialdirigent German </a:t>
              </a:r>
              <a:r>
                <a:rPr lang="de-DE" altLang="de-DE" sz="18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Denneborg</a:t>
              </a:r>
            </a:p>
            <a:p>
              <a:pPr algn="ctr"/>
              <a: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/>
              </a:r>
              <a:b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</a:br>
              <a: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/>
              </a:r>
              <a:b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</a:br>
              <a: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Abteilung </a:t>
              </a:r>
              <a:r>
                <a:rPr lang="de-DE" altLang="de-DE" sz="1600" i="1" dirty="0">
                  <a:solidFill>
                    <a:schemeClr val="bg1"/>
                  </a:solidFill>
                  <a:latin typeface="Verdana" panose="020B0604030504040204" pitchFamily="34" charset="0"/>
                </a:rPr>
                <a:t>Berufliche Schulen, Erwachsenenbildung und Schulsport</a:t>
              </a:r>
              <a:r>
                <a:rPr lang="de-DE" altLang="de-DE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 im Bayerischen Staatsministerium Unterricht und Kultus</a:t>
              </a:r>
              <a:endParaRPr lang="de-DE" altLang="de-DE" sz="1600" dirty="0">
                <a:solidFill>
                  <a:schemeClr val="bg1"/>
                </a:solidFill>
                <a:latin typeface="Univers LT Std 55" charset="0"/>
              </a:endParaRPr>
            </a:p>
          </p:txBody>
        </p:sp>
      </p:grpSp>
      <p:cxnSp>
        <p:nvCxnSpPr>
          <p:cNvPr id="3077" name="Gerade Verbindung 2" descr="gerade Linie als Abtrennung zum Datun" title="Gerade Linie"/>
          <p:cNvCxnSpPr>
            <a:cxnSpLocks noChangeShapeType="1"/>
          </p:cNvCxnSpPr>
          <p:nvPr/>
        </p:nvCxnSpPr>
        <p:spPr bwMode="auto">
          <a:xfrm>
            <a:off x="842964" y="5689947"/>
            <a:ext cx="5184775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hteck 1"/>
          <p:cNvSpPr/>
          <p:nvPr/>
        </p:nvSpPr>
        <p:spPr>
          <a:xfrm>
            <a:off x="2375799" y="5909161"/>
            <a:ext cx="2161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München, 23.07.2020</a:t>
            </a:r>
            <a:endParaRPr lang="de-DE" altLang="de-DE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50" y="1009427"/>
            <a:ext cx="6984230" cy="369332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400" dirty="0" smtClean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der digitalen Ausstattung</a:t>
            </a:r>
            <a:endParaRPr lang="de-DE" altLang="de-DE" sz="2400" dirty="0">
              <a:solidFill>
                <a:srgbClr val="0094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5100" y="1513483"/>
            <a:ext cx="71215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0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666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241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7953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634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316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49978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 marL="266475" lvl="0" indent="-266475" defTabSz="862873" eaLnBrk="1" hangingPunct="1">
              <a:spcBef>
                <a:spcPts val="0"/>
              </a:spcBef>
              <a:buSzPct val="90000"/>
              <a:buFont typeface="Wingdings" pitchFamily="2" charset="2"/>
              <a:buChar char="Ø"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Landesförderprogramme</a:t>
            </a:r>
          </a:p>
          <a:p>
            <a:pPr marL="0" lvl="0" indent="0" defTabSz="862873" eaLnBrk="1" hangingPunct="1"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Industrie 4.0: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techn. Ausstattung an reale Industriestandards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rd.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Mio. Euro, 50%-Förderung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von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Berufsschulen</a:t>
            </a:r>
            <a:endParaRPr lang="de-DE" altLang="de-DE" sz="1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Exzellenzzentren </a:t>
            </a:r>
            <a:r>
              <a:rPr lang="de-DE" altLang="de-DE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Berufsschulen: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 der techn. Ausstattung an reale Industriestandards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rd. 5 Mio. Euro, 50%-Förderung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von 43 Berufsschulen</a:t>
            </a:r>
          </a:p>
          <a:p>
            <a:pPr marL="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Masterplan BAYERN </a:t>
            </a:r>
            <a:r>
              <a:rPr lang="de-DE" altLang="de-DE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II: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 Klassenzimmer und integrierte Fachunterrichtsräume (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iFU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rd. 60 Mio. Euro, 90%-Förderung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aller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Schulen</a:t>
            </a:r>
          </a:p>
          <a:p>
            <a:pPr marL="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b="1" kern="0" dirty="0" smtClean="0">
                <a:solidFill>
                  <a:srgbClr val="002060"/>
                </a:solidFill>
                <a:latin typeface="Univers LT Std 55"/>
              </a:rPr>
              <a:t>    </a:t>
            </a:r>
            <a:endParaRPr lang="de-DE" altLang="de-DE" kern="0" dirty="0" smtClean="0">
              <a:solidFill>
                <a:srgbClr val="002060"/>
              </a:solidFill>
              <a:latin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10921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50" y="1009427"/>
            <a:ext cx="6984230" cy="369332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400" dirty="0" smtClean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der digitalen Ausstattung</a:t>
            </a:r>
            <a:endParaRPr lang="de-DE" altLang="de-DE" sz="2400" dirty="0">
              <a:solidFill>
                <a:srgbClr val="0094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5100" y="1729507"/>
            <a:ext cx="71215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0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666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241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7953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634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316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49978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 marL="266475" lvl="0" indent="-266475" defTabSz="862873" eaLnBrk="1" hangingPunct="1">
              <a:spcBef>
                <a:spcPts val="0"/>
              </a:spcBef>
              <a:buSzPct val="90000"/>
              <a:buFont typeface="Wingdings" pitchFamily="2" charset="2"/>
              <a:buChar char="Ø"/>
              <a:defRPr/>
            </a:pPr>
            <a:r>
              <a:rPr lang="de-DE" altLang="de-DE" b="1" kern="0" dirty="0" smtClean="0">
                <a:solidFill>
                  <a:srgbClr val="002060"/>
                </a:solidFill>
                <a:latin typeface="Univers LT Std 55"/>
              </a:rPr>
              <a:t>B</a:t>
            </a: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undesförderprogramme</a:t>
            </a:r>
          </a:p>
          <a:p>
            <a:pPr marL="0" lvl="0" indent="0" defTabSz="862873" eaLnBrk="1" hangingPunct="1"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de-DE" sz="1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DigitalPakt</a:t>
            </a: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Schule 2019 bis 2024: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Vernetzung, digitale Klassenzimmer und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iFU</a:t>
            </a:r>
            <a:endParaRPr lang="de-DE" altLang="de-DE" sz="1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rd. 165 Mio. Euro, 90%-Förderung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aller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Schulen</a:t>
            </a:r>
          </a:p>
          <a:p>
            <a:pPr marL="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Sonderbudget </a:t>
            </a:r>
            <a:r>
              <a:rPr lang="de-DE" altLang="de-DE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digitale </a:t>
            </a: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Leihgeräte:</a:t>
            </a:r>
            <a:endParaRPr lang="de-DE" altLang="de-DE" sz="1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Sofortausstattungsprogramm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rd. 78 Mio. Euro, 100%-Förderung</a:t>
            </a:r>
          </a:p>
          <a:p>
            <a:pPr marL="666430" marR="0" lvl="1" indent="-28575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aller Schulen in Bayern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Fördergegenstand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mobile Endgeräte (Laptops, Notebooks, Tablets) und unmittelbar zum Betrieb erforderliches Zubehör wie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Eingabegeräte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Headsets, Schutzhüllen, </a:t>
            </a:r>
            <a:r>
              <a:rPr lang="de-DE" altLang="de-DE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WLAN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-Router (Hardware) und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Tablet-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/Laptopkoffer </a:t>
            </a:r>
            <a:r>
              <a:rPr lang="de-DE" altLang="de-DE" sz="18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Ausleihe für </a:t>
            </a:r>
            <a:r>
              <a:rPr lang="de-DE" altLang="de-DE" sz="1800" u="sng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endParaRPr lang="de-DE" altLang="de-DE" sz="1800" u="sng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680" lvl="1" indent="0" defTabSz="862873" eaLnBrk="1" hangingPunct="1">
              <a:buNone/>
              <a:defRPr/>
            </a:pPr>
            <a:endParaRPr lang="de-DE" altLang="de-DE" kern="0" dirty="0" smtClean="0">
              <a:solidFill>
                <a:srgbClr val="002060"/>
              </a:solidFill>
              <a:latin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17065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Vvielen</a:t>
            </a:r>
            <a:r>
              <a:rPr lang="de-DE" dirty="0" smtClean="0"/>
              <a:t> Danke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fld id="{DE04543C-21F1-4A7C-B124-3E1FC95FC2FC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5" name="Grafik 3" title="Vielen Dank für Ihre Aufmerksamkeit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2"/>
          <a:stretch>
            <a:fillRect/>
          </a:stretch>
        </p:blipFill>
        <p:spPr bwMode="auto">
          <a:xfrm>
            <a:off x="0" y="1153443"/>
            <a:ext cx="8708495" cy="48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4374" y="1297459"/>
            <a:ext cx="68056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de-DE" altLang="de-DE" sz="3200" dirty="0">
                <a:solidFill>
                  <a:schemeClr val="bg1"/>
                </a:solidFill>
                <a:latin typeface="Arial" panose="020B0604020202020204" pitchFamily="34" charset="0"/>
              </a:rPr>
              <a:t>Vielen Dank für Ihre Aufmerksamkeit!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150292" y="1801515"/>
            <a:ext cx="7156450" cy="4176737"/>
          </a:xfrm>
        </p:spPr>
        <p:txBody>
          <a:bodyPr/>
          <a:lstStyle/>
          <a:p>
            <a:pPr marL="361950" lvl="0" indent="-342900">
              <a:lnSpc>
                <a:spcPct val="150000"/>
              </a:lnSpc>
              <a:buSzPct val="90000"/>
              <a:buFont typeface="+mj-lt"/>
              <a:buAutoNum type="arabicPeriod"/>
            </a:pPr>
            <a:r>
              <a:rPr lang="de-DE" dirty="0"/>
              <a:t>Stand der Versorgung mit Lehrerinnen und Lehrern</a:t>
            </a:r>
          </a:p>
          <a:p>
            <a:pPr marL="361950" lvl="0" indent="-342900">
              <a:lnSpc>
                <a:spcPct val="150000"/>
              </a:lnSpc>
              <a:buSzPct val="90000"/>
              <a:buFont typeface="+mj-lt"/>
              <a:buAutoNum type="arabicPeriod"/>
            </a:pPr>
            <a:r>
              <a:rPr lang="de-DE" dirty="0" smtClean="0"/>
              <a:t>Stand </a:t>
            </a:r>
            <a:r>
              <a:rPr lang="de-DE" dirty="0"/>
              <a:t>der digitalen </a:t>
            </a:r>
            <a:r>
              <a:rPr lang="de-DE" dirty="0" smtClean="0"/>
              <a:t>Ausstattung</a:t>
            </a:r>
          </a:p>
          <a:p>
            <a:pPr marL="806450" indent="-285750">
              <a:lnSpc>
                <a:spcPct val="150000"/>
              </a:lnSpc>
              <a:buSzPct val="80000"/>
            </a:pPr>
            <a:r>
              <a:rPr lang="de-DE" altLang="de-DE" dirty="0"/>
              <a:t>Zuständigkeit und Medienkonzepte</a:t>
            </a:r>
          </a:p>
          <a:p>
            <a:pPr marL="806450" indent="-285750">
              <a:lnSpc>
                <a:spcPct val="150000"/>
              </a:lnSpc>
              <a:buSzPct val="80000"/>
            </a:pPr>
            <a:r>
              <a:rPr lang="de-DE" altLang="de-DE" dirty="0"/>
              <a:t>Status quo und Förderprogramme</a:t>
            </a:r>
          </a:p>
          <a:p>
            <a:pPr marL="0" indent="0">
              <a:buNone/>
            </a:pPr>
            <a:endParaRPr lang="de-DE" altLang="de-DE" dirty="0" smtClean="0"/>
          </a:p>
          <a:p>
            <a:pPr marL="0" indent="0">
              <a:buNone/>
            </a:pPr>
            <a:endParaRPr lang="de-DE" altLang="de-DE" dirty="0" smtClean="0"/>
          </a:p>
        </p:txBody>
      </p:sp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153443"/>
            <a:ext cx="3778278" cy="461665"/>
          </a:xfrm>
        </p:spPr>
        <p:txBody>
          <a:bodyPr anchor="t">
            <a:spAutoFit/>
          </a:bodyPr>
          <a:lstStyle/>
          <a:p>
            <a:pPr eaLnBrk="1" hangingPunct="1">
              <a:tabLst>
                <a:tab pos="444500" algn="l"/>
              </a:tabLst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Themenschwerpunkte</a:t>
            </a:r>
            <a:endParaRPr lang="de-DE" alt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9" y="1370180"/>
            <a:ext cx="6984230" cy="338554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200" dirty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Personalversorgung/Lehrermangel</a:t>
            </a:r>
          </a:p>
        </p:txBody>
      </p:sp>
      <p:pic>
        <p:nvPicPr>
          <p:cNvPr id="4" name="Grafik 3" title="Stand der Versorgung mit Lehrerinnen und Lehrern Personalversorgung/Lehrermang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55" y="2318855"/>
            <a:ext cx="4914538" cy="386142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224037" y="195195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altLang="de-DE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Einstellungsaussichten berufliche </a:t>
            </a:r>
            <a:r>
              <a:rPr lang="de-DE" altLang="de-DE" sz="1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Schulen</a:t>
            </a:r>
            <a:endParaRPr lang="de-DE" altLang="de-DE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09" y="953236"/>
            <a:ext cx="7329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694D0"/>
                </a:solidFill>
                <a:latin typeface="+mj-lt"/>
                <a:ea typeface="+mj-ea"/>
                <a:cs typeface="+mj-cs"/>
              </a:defRPr>
            </a:lvl1pPr>
            <a:lvl2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2pPr>
            <a:lvl3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3pPr>
            <a:lvl4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4pPr>
            <a:lvl5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5pPr>
            <a:lvl6pPr marL="4572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6pPr>
            <a:lvl7pPr marL="9144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7pPr>
            <a:lvl8pPr marL="13716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8pPr>
            <a:lvl9pPr marL="18288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9pPr>
          </a:lstStyle>
          <a:p>
            <a:pPr>
              <a:buSzPct val="80000"/>
            </a:pPr>
            <a:r>
              <a:rPr lang="de-DE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Stand der Versorgung mit Lehrerinnen und Lehrern</a:t>
            </a:r>
            <a:endParaRPr lang="de-D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909" y="6237129"/>
            <a:ext cx="1840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Lehrerprognose 2020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 der Versorgung mit Lehrerinnen und Lehrern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fld id="{472007F1-D148-4C26-AEF4-CD42582C3507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924" y="1081435"/>
            <a:ext cx="7329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694D0"/>
                </a:solidFill>
                <a:latin typeface="+mj-lt"/>
                <a:ea typeface="+mj-ea"/>
                <a:cs typeface="+mj-cs"/>
              </a:defRPr>
            </a:lvl1pPr>
            <a:lvl2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2pPr>
            <a:lvl3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3pPr>
            <a:lvl4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4pPr>
            <a:lvl5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5pPr>
            <a:lvl6pPr marL="4572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6pPr>
            <a:lvl7pPr marL="9144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7pPr>
            <a:lvl8pPr marL="13716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8pPr>
            <a:lvl9pPr marL="18288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9pPr>
          </a:lstStyle>
          <a:p>
            <a:pPr>
              <a:buSzPct val="80000"/>
            </a:pPr>
            <a:r>
              <a:rPr lang="de-DE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Stand der Versorgung mit Lehrerinnen und Lehrern</a:t>
            </a:r>
            <a:endParaRPr lang="de-D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513483"/>
            <a:ext cx="72007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</a:rPr>
              <a:t>Maßnahmen für eine bessere </a:t>
            </a:r>
            <a:r>
              <a:rPr lang="de-DE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Lehrerversorgung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Durchführung von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Sondermaßnahmen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Deckung des Lehrkräftebedarfs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(Fachrichtungen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Elektro- und Informationstechnik, Metalltechnik, Bautechnik, Agrarwirtschaft, Informationstechnik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sowie Gesundheit-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Pflegewissenschaften)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 Berufliche Bildung integriert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„Bachelor Ingenieurpädagogik“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Ausweitung der Studienmöglichkeiten/Standorten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Einstellung von Fachlehrkräften</a:t>
            </a:r>
          </a:p>
        </p:txBody>
      </p:sp>
    </p:spTree>
    <p:extLst>
      <p:ext uri="{BB962C8B-B14F-4D97-AF65-F5344CB8AC3E}">
        <p14:creationId xmlns:p14="http://schemas.microsoft.com/office/powerpoint/2010/main" val="6725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50" y="1009427"/>
            <a:ext cx="6984230" cy="369332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400" dirty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Personalversorgung/Lehrermangel</a:t>
            </a:r>
          </a:p>
        </p:txBody>
      </p:sp>
      <p:pic>
        <p:nvPicPr>
          <p:cNvPr id="5" name="Grafik 4" descr="Eintritt in den Vorbereitungsdienst in Metall-, Elektro-, Bau-, Informationstechnik und Agrarwissenschaft&#10;Skala: links/hoch: Anzal von 0 bis 100&#10;rechts: Schuljahre 14/15, 15/16, 16/17, 17/18, 18/19, 19/20&#10;unterteilt in: SoMa (blau); Gesamt (orange)&#10;Datenangabe: 1. Zahl blau (SoMa); 2. Zahl orange (gesamt):&#10;14/15: 24 + 72; 15/16: 39 + 94; 16/17: 36 + 95; 17/18: 27 + 103; 18/19: 42 + 113; 19/20: 59 + 129;&#10;" title="Personalversorgung/Lehrermang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0" y="1729507"/>
            <a:ext cx="7150075" cy="37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50" y="1009427"/>
            <a:ext cx="6984230" cy="369332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400" dirty="0" smtClean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der digitalen Ausstattung</a:t>
            </a:r>
            <a:endParaRPr lang="de-DE" altLang="de-DE" sz="2400" dirty="0">
              <a:solidFill>
                <a:srgbClr val="0094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550" y="1441475"/>
            <a:ext cx="71215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0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666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241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7953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634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316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49978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 marL="0" marR="0" lvl="0" indent="0" algn="l" defTabSz="8628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90000"/>
              <a:buNone/>
              <a:tabLst/>
              <a:defRPr/>
            </a:pPr>
            <a:r>
              <a:rPr kumimoji="0" lang="de-DE" altLang="de-DE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Zuständigkeit und Medienkonzepte</a:t>
            </a:r>
          </a:p>
          <a:p>
            <a:pPr marL="266475" lvl="0" indent="-266475" defTabSz="862873" eaLnBrk="1" hangingPunct="1">
              <a:spcBef>
                <a:spcPts val="0"/>
              </a:spcBef>
              <a:buSzPct val="90000"/>
              <a:buFont typeface="Wingdings" pitchFamily="2" charset="2"/>
              <a:buChar char="Ø"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Zuständigkeit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Träger des Schulaufwandes sind die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kreisfreien Gemeinden oder die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Landkreise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(Art. 8 Abs. 1 Ziff. 2 </a:t>
            </a:r>
            <a:r>
              <a:rPr lang="de-DE" altLang="de-DE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BaySchFG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de-DE" altLang="de-DE" sz="1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Ziel: Lernumgebung für einen handlungsorientierten Unterricht</a:t>
            </a:r>
          </a:p>
          <a:p>
            <a:pPr marL="666430" lvl="1" indent="-285750" defTabSz="862873" eaLnBrk="1" hangingPunct="1">
              <a:buFont typeface="Wingdings" panose="05000000000000000000" pitchFamily="2" charset="2"/>
              <a:buChar char="è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StMUK unterstützt </a:t>
            </a:r>
            <a:r>
              <a:rPr lang="de-DE" altLang="de-DE" sz="1800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techn. Ausstattung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(Industriestandard, Stand der Technik in den Ausbildungsberufen) und </a:t>
            </a:r>
            <a:r>
              <a:rPr lang="de-DE" altLang="de-DE" sz="1800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integrierte Fachunterrichtsräume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iFU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durch Förderprogramme</a:t>
            </a:r>
          </a:p>
          <a:p>
            <a:pPr marL="266475" lvl="0" indent="-266475" defTabSz="862873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Medienkonzepte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bestehend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Mediencurriculum,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schulinternem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Lehrerfortbildungskonzept und </a:t>
            </a:r>
            <a:r>
              <a:rPr lang="de-DE" altLang="de-DE" sz="1800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Ausstattungs- und Raumnutzungsplan</a:t>
            </a:r>
            <a:endParaRPr lang="de-DE" altLang="de-DE" sz="1800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Schulen Ende 2018/2019 abgeschlossen</a:t>
            </a:r>
          </a:p>
          <a:p>
            <a:pPr marL="666430" lvl="1" indent="-285750" defTabSz="862873" eaLnBrk="1" hangingPunct="1">
              <a:buFont typeface="Wingdings" panose="05000000000000000000" pitchFamily="2" charset="2"/>
              <a:buChar char="è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Ausstattungsplan zentrales Dokument für Beschaffungen</a:t>
            </a:r>
          </a:p>
          <a:p>
            <a:pPr marL="666430" lvl="1" indent="-285750" defTabSz="862873" eaLnBrk="1" hangingPunct="1">
              <a:buFont typeface="Wingdings" panose="05000000000000000000" pitchFamily="2" charset="2"/>
              <a:buChar char="è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dialogischer Entstehungsprozess mit dem Schulaufwandsträger</a:t>
            </a:r>
            <a:endParaRPr lang="de-DE" altLang="de-DE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50" y="1009427"/>
            <a:ext cx="6984230" cy="369332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400" dirty="0" smtClean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der digitalen Ausstattung</a:t>
            </a:r>
            <a:endParaRPr lang="de-DE" altLang="de-DE" sz="2400" dirty="0">
              <a:solidFill>
                <a:srgbClr val="0094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550" y="1513483"/>
            <a:ext cx="71215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0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666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241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7953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634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316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49978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 marL="0" lvl="0" indent="0" defTabSz="862873" eaLnBrk="1" hangingPunct="1">
              <a:spcAft>
                <a:spcPts val="1200"/>
              </a:spcAft>
              <a:buSzPct val="90000"/>
              <a:buNone/>
              <a:defRPr/>
            </a:pPr>
            <a:r>
              <a:rPr lang="de-DE" altLang="de-DE" sz="1800" b="1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de-DE" altLang="de-DE" sz="1800" b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 und Förderprogramme</a:t>
            </a:r>
            <a:endParaRPr kumimoji="0" lang="de-DE" altLang="de-DE" sz="18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475" lvl="0" indent="-266475" defTabSz="862873" eaLnBrk="1" hangingPunct="1">
              <a:spcBef>
                <a:spcPts val="0"/>
              </a:spcBef>
              <a:buSzPct val="90000"/>
              <a:buFont typeface="Wingdings" pitchFamily="2" charset="2"/>
              <a:buChar char="Ø"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</a:t>
            </a:r>
          </a:p>
          <a:p>
            <a:pPr marL="270000" lvl="0" indent="0" defTabSz="862873" eaLnBrk="1" hangingPunct="1">
              <a:spcBef>
                <a:spcPts val="0"/>
              </a:spcBef>
              <a:buSzPct val="90000"/>
              <a:buNone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Ergebnisse der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-Umfrage an den 183 Berufsschulen in Bayern</a:t>
            </a:r>
          </a:p>
          <a:p>
            <a:pPr marL="27000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Bandbreite:</a:t>
            </a:r>
          </a:p>
          <a:p>
            <a:pPr marL="270000" lvl="0" indent="0" defTabSz="862873" eaLnBrk="1" hangingPunct="1">
              <a:spcBef>
                <a:spcPts val="0"/>
              </a:spcBef>
              <a:buSzPct val="90000"/>
              <a:buNone/>
              <a:defRPr/>
            </a:pP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(27 %)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Schulen sind mit mehr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200 MBit/s an das Internet angeschlossen; insgesamt 119 (65 %) mit mehr als 50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MBit/s.</a:t>
            </a:r>
            <a:endParaRPr lang="de-DE" altLang="de-DE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 Klassenzimmer:</a:t>
            </a:r>
          </a:p>
          <a:p>
            <a:pPr marL="555750" lvl="0" indent="-285750" defTabSz="862873" eaLnBrk="1" hangingPunct="1">
              <a:spcBef>
                <a:spcPts val="0"/>
              </a:spcBef>
              <a:buSzPct val="90000"/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9.110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Unterrichtsräumen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bereits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2.865 (31 %) vollständig zu digitalen Klassenzimmern ausgebaut, davon 2.666 (29 %) an Schulen mit einem Internetanschluss von mehr als 16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MBit/s.</a:t>
            </a:r>
            <a:endParaRPr lang="de-DE" altLang="de-DE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5750" lvl="0" indent="-285750" defTabSz="862873" eaLnBrk="1" hangingPunct="1">
              <a:spcBef>
                <a:spcPts val="0"/>
              </a:spcBef>
              <a:buSzPct val="90000"/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Von 9.110 Unterrichtsräumen sind bereits 8.727 (96 %) mit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Beamern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od. Großbildmonitoren ausgestattet, davon 1.646 (18 %) interaktiv,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sowie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7.060 (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77 %) mit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Dokumentenkameras.</a:t>
            </a:r>
          </a:p>
          <a:p>
            <a:pPr marL="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216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50" y="1009427"/>
            <a:ext cx="6984230" cy="369332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400" dirty="0" smtClean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der digitalen Ausstattung</a:t>
            </a:r>
            <a:endParaRPr lang="de-DE" altLang="de-DE" sz="2400" dirty="0">
              <a:solidFill>
                <a:srgbClr val="0094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9601" y="1634470"/>
            <a:ext cx="71215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0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666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241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7953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634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316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49978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 marL="266475" lvl="0" indent="-266475" defTabSz="862873" eaLnBrk="1" hangingPunct="1">
              <a:spcBef>
                <a:spcPts val="0"/>
              </a:spcBef>
              <a:buSzPct val="90000"/>
              <a:buFont typeface="Wingdings" pitchFamily="2" charset="2"/>
              <a:buChar char="Ø"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</a:t>
            </a:r>
          </a:p>
          <a:p>
            <a:pPr marL="270000" lvl="0" indent="0" defTabSz="862873" eaLnBrk="1" hangingPunct="1">
              <a:spcBef>
                <a:spcPts val="0"/>
              </a:spcBef>
              <a:buSzPct val="90000"/>
              <a:buNone/>
              <a:defRPr/>
            </a:pP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Ergebnisse der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-Umfrage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 den 183 Berufsschulen in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Bayern</a:t>
            </a:r>
          </a:p>
          <a:p>
            <a:pPr marL="27000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WLAN</a:t>
            </a:r>
            <a:r>
              <a:rPr lang="de-DE" altLang="de-DE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0000" lvl="0" indent="0" defTabSz="862873" eaLnBrk="1" hangingPunct="1">
              <a:spcBef>
                <a:spcPts val="0"/>
              </a:spcBef>
              <a:buSzPct val="90000"/>
              <a:buNone/>
              <a:defRPr/>
            </a:pP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156 (85 %) Schulen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verfügen über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eine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WLAN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-Infrastruktur.</a:t>
            </a:r>
            <a:endParaRPr lang="de-DE" altLang="de-DE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7000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Notebooks/Tablets:</a:t>
            </a:r>
          </a:p>
          <a:p>
            <a:pPr marL="270000" lvl="0" indent="0" defTabSz="862873" eaLnBrk="1" hangingPunct="1">
              <a:spcBef>
                <a:spcPts val="0"/>
              </a:spcBef>
              <a:buSzPct val="90000"/>
              <a:buNone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Schulen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verfügen über 4.885 schulgebundene Notebooks sowie 1.360 schulgebundene Tablets.</a:t>
            </a:r>
          </a:p>
          <a:p>
            <a:pPr marL="27000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BYOD</a:t>
            </a: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0000" lvl="0" indent="0" defTabSz="862873" eaLnBrk="1" hangingPunct="1">
              <a:spcBef>
                <a:spcPts val="0"/>
              </a:spcBef>
              <a:buSzPct val="90000"/>
              <a:buNone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81 (44 %) Schulen bieten ihren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Internetzugang mit priv. Geräten an.</a:t>
            </a:r>
            <a:endParaRPr lang="de-DE" altLang="de-DE" sz="1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3600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sz="1900">
                <a:solidFill>
                  <a:srgbClr val="808080"/>
                </a:solidFill>
                <a:latin typeface="Univers LT Std 55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2007F1-D148-4C26-AEF4-CD42582C3507}" type="slidenum">
              <a:rPr lang="de-DE" altLang="de-DE" sz="900">
                <a:latin typeface="Univers LT 55 Std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de-DE" altLang="de-DE" sz="900">
              <a:latin typeface="Univers LT 55 Std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50" y="1009427"/>
            <a:ext cx="6984230" cy="369332"/>
          </a:xfrm>
        </p:spPr>
        <p:txBody>
          <a:bodyPr wrap="square" anchor="t">
            <a:spAutoFit/>
          </a:bodyPr>
          <a:lstStyle/>
          <a:p>
            <a:pPr defTabSz="357188" eaLnBrk="1" hangingPunct="1">
              <a:spcBef>
                <a:spcPts val="384"/>
              </a:spcBef>
              <a:defRPr/>
            </a:pPr>
            <a:r>
              <a:rPr lang="de-DE" altLang="de-DE" sz="2400" dirty="0" smtClean="0">
                <a:solidFill>
                  <a:srgbClr val="009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der digitalen Ausstattung</a:t>
            </a:r>
            <a:endParaRPr lang="de-DE" altLang="de-DE" sz="2400" dirty="0">
              <a:solidFill>
                <a:srgbClr val="0094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1823" y="1585491"/>
            <a:ext cx="71215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0913" indent="-1889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666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2413" indent="-9366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7953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634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3164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49978" indent="-95170" algn="l" defTabSz="862873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 marL="266475" lvl="0" indent="-266475" defTabSz="862873" eaLnBrk="1" hangingPunct="1">
              <a:spcBef>
                <a:spcPts val="0"/>
              </a:spcBef>
              <a:buSzPct val="90000"/>
              <a:buFont typeface="Wingdings" pitchFamily="2" charset="2"/>
              <a:buChar char="Ø"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Landes- und Bundesförderprogramme – Allgemeines 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Schulaufwandsträger können max. frei agieren – zielgerichtete Umsetzung der Ausstattungspläne möglich 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 Klassenzimmer – Standard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das Votum des Beraterkreises zur </a:t>
            </a:r>
            <a:r>
              <a:rPr lang="de-DE" altLang="de-DE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-Ausstattung an Schulen 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definiert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integrierte Fachunterrichtsräume (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iFU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Standardisierung </a:t>
            </a:r>
            <a:r>
              <a:rPr lang="de-DE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berufsbezogener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-Ausstattung nicht möglich</a:t>
            </a:r>
          </a:p>
          <a:p>
            <a:pPr marL="666430" lvl="1" indent="-285750" defTabSz="862873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 auf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-Ausstattung an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Schulen –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iFU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berufsqualifizierenden Schulen</a:t>
            </a:r>
          </a:p>
          <a:p>
            <a:pPr marL="380680" lvl="1" indent="0" defTabSz="862873" eaLnBrk="1" hangingPunct="1">
              <a:buNone/>
              <a:defRPr/>
            </a:pPr>
            <a:endParaRPr lang="de-DE" altLang="de-DE" sz="1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430" lvl="1" indent="-285750" defTabSz="862873" eaLnBrk="1" hangingPunct="1">
              <a:buFont typeface="Wingdings" panose="05000000000000000000" pitchFamily="2" charset="2"/>
              <a:buChar char="è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deutliche Berücksichtigung der </a:t>
            </a:r>
            <a:r>
              <a:rPr lang="de-DE" altLang="de-DE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berufl</a:t>
            </a: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Schulen in den Förderrichtlinien</a:t>
            </a:r>
          </a:p>
          <a:p>
            <a:pPr marL="666430" lvl="1" indent="-285750" defTabSz="862873" eaLnBrk="1" hangingPunct="1">
              <a:buFont typeface="Wingdings" panose="05000000000000000000" pitchFamily="2" charset="2"/>
              <a:buChar char="è"/>
              <a:defRPr/>
            </a:pPr>
            <a:r>
              <a:rPr lang="de-DE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max. Freiheit bei der Ausstattungsbeschaffung für die Schulaufwandsträger durch Förderrichtlinien gewährleistet</a:t>
            </a:r>
            <a:endParaRPr lang="de-DE" altLang="de-DE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862873" eaLnBrk="1" hangingPunct="1">
              <a:spcBef>
                <a:spcPts val="1200"/>
              </a:spcBef>
              <a:buSzPct val="90000"/>
              <a:buNone/>
              <a:defRPr/>
            </a:pPr>
            <a:r>
              <a:rPr lang="de-DE" altLang="de-DE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altLang="de-DE" sz="1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Univers LT Std 55"/>
        <a:ea typeface=""/>
        <a:cs typeface=""/>
      </a:majorFont>
      <a:minorFont>
        <a:latin typeface="Univers LT Std 55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Präsentation Winterdienstbesprechung 2019_VI.3_VI.4"/>
    <f:field ref="objsubject" par="" text=""/>
    <f:field ref="objcreatedby" par="" text="Melchner, Christian, StMUK"/>
    <f:field ref="objcreatedat" par="" date="2019-11-07T11:35:42" text="07.11.2019 11:35:42"/>
    <f:field ref="objchangedby" par="" text="Melchner, Christian, StMUK"/>
    <f:field ref="objmodifiedat" par="" date="2019-12-09T08:15:52" text="09.12.2019 08:15:52"/>
    <f:field ref="doc_FSCFOLIO_1_1001_FieldDocumentNumber" par="" text=""/>
    <f:field ref="doc_FSCFOLIO_1_1001_FieldSubject" par="" text=""/>
    <f:field ref="FSCFOLIO_1_1001_FieldCurrentUser" par="" text="Anja Stölzle"/>
    <f:field ref="CCAPRECONFIG_15_1001_Objektname" par="" text="Präsentation Winterdienstbesprechung 2019_VI.3_VI.4"/>
    <f:field ref="DEPRECONFIG_15_1001_Objektname" par="" text="Präsentation Winterdienstbesprechung 2019_VI.3_VI.4"/>
    <f:field ref="CFGBAYERN_15_1400_FieldDocumentTitle" par="" text=""/>
    <f:field ref="CFGBAYERN_15_1400_FieldDocumentSubject" par="" text="Präsentation Winterdienstbesprechung 2019_VI.3_VI.4" multiline="true"/>
    <f:field ref="CFGBAYERN_15_1400_FieldDocumentTerms" par="" text="" multiline="true"/>
    <f:field ref="CFGBAYERN_15_1400_FieldDocumentAddSubject" par="" text="" multiline="true"/>
    <f:field ref="CFGBAYERN_15_1400_FieldDocumentIncAttachments" par="" text="" multiline="true"/>
    <f:field ref="CFGBAYERN_15_1400_FieldDocumentRecipients" par="" text=", " multiline="true"/>
    <f:field ref="CFGBAYERN_15_1400_FieldDocumentRecipientsBlocked" par="" text="" multiline="true"/>
    <f:field ref="CFGBAYERN_15_1400_FieldDocumentCopyRecipients" par="" text="" multiline="true"/>
    <f:field ref="CFGBAYERN_15_1400_FieldDocumentCopyRecipientsBlocked" par="" text="" multiline="true"/>
    <f:field ref="BAYLFST_15_1800_FieldDocumentTitle" par="" text=""/>
    <f:field ref="BAYLFST_15_1800_FieldDocumentSubject" par="" text="Präsentation Winterdienstbesprechung 2019_VI.3_VI.4" multiline="true"/>
    <f:field ref="BAYLFST_15_1800_FieldDocumentAddSubject" par="" text="" multiline="true"/>
    <f:field ref="BAYLFST_15_1800_FieldDocumentIncAttachments" par="" text="" multiline="true"/>
    <f:field ref="BAYLFST_15_1800_FieldDocumentTerms" par="" text="" multiline="true"/>
    <f:field ref="BAYLFST_15_1800_FieldDocumentRecipients" par="" text=", " multiline="true"/>
    <f:field ref="CFGBAYERNEX_15_1800_FieldWorkflowFloatingFile" par="" text="Kein Laufweg ermittelbar. Schriftstück muss direkt in 'Ergänzende Dokumente' einer Umlaufmappe liegen!" multiline="true"/>
  </f:record>
  <f:display par="" text="Allgemein">
    <f:field ref="objname" text="Name"/>
    <f:field ref="objsubject" text="Betreff (einzeilig)"/>
    <f:field ref="objcreatedby" text="Erzeugt von"/>
    <f:field ref="objcreatedat" text="Erzeugt am/um"/>
    <f:field ref="objchangedby" text="Letzte Änderung von"/>
    <f:field ref="objmodifiedat" text="Letzte Änderung am/um"/>
    <f:field ref="FSCFOLIO_1_1001_FieldCurrentUser" text="Aktueller Benutzer"/>
    <f:field ref="CCAPRECONFIG_15_1001_Objektname" text="Objektname"/>
    <f:field ref="DEPRECONFIG_15_1001_Objektname" text="Objektname"/>
    <f:field ref="CFGBAYERN_15_1400_FieldDocumentTitle" text="Bay-Titel (Erledigung)"/>
    <f:field ref="CFGBAYERN_15_1400_FieldDocumentSubject" text="Bay-Betreff (Erledigung)"/>
    <f:field ref="CFGBAYERN_15_1400_FieldDocumentTerms" text="Bay-Schlagwort (Erledigung)"/>
    <f:field ref="CFGBAYERN_15_1400_FieldDocumentAddSubject" text="Bay-Dokumentenbezogene Hinweise (Erledigung)"/>
    <f:field ref="CFGBAYERN_15_1400_FieldDocumentIncAttachments" text="Bay-Beschreibung der Anlagen (Allgemeine Anlagen)"/>
    <f:field ref="CFGBAYERN_15_1400_FieldDocumentRecipients" text="Bay-Empfänger"/>
    <f:field ref="CFGBAYERN_15_1400_FieldDocumentRecipientsBlocked" text="Bay-Empfänger - blockorientiert"/>
    <f:field ref="CFGBAYERN_15_1400_FieldDocumentCopyRecipients" text="Bay-Kopieempfänger"/>
    <f:field ref="CFGBAYERN_15_1400_FieldDocumentCopyRecipientsBlocked" text="Bay-Kopieempfänger - blockorientiert"/>
    <f:field ref="BAYLFST_15_1800_FieldDocumentTitle" text="LfSt-Titel (Erledigung)"/>
    <f:field ref="BAYLFST_15_1800_FieldDocumentSubject" text="LfSt-Betreff (Erledigung)"/>
    <f:field ref="BAYLFST_15_1800_FieldDocumentAddSubject" text="LfSt-Dokumentenbezogene Hinweise (Erledigung)"/>
    <f:field ref="BAYLFST_15_1800_FieldDocumentIncAttachments" text="LfSt-Beschreibung der Anlagen (Allgemeine Anlagen)"/>
    <f:field ref="BAYLFST_15_1800_FieldDocumentTerms" text="LfSt-Schlagworte (Erledigung)"/>
    <f:field ref="BAYLFST_15_1800_FieldDocumentRecipients" text="LfSt-Originalempfängerliste"/>
    <f:field ref="CFGBAYERNEX_15_1800_FieldWorkflowFloatingFile" text="Laufweg (Umlaufmappe)"/>
  </f:display>
  <f:display par="" text="Serienbrief">
    <f:field ref="doc_FSCFOLIO_1_1001_FieldDocumentNumber" text="Dokument Nummer"/>
    <f:field ref="doc_FSCFOLIO_1_1001_FieldSubject" text="Betreff"/>
  </f:display>
  <f:record inx="1">
    <f:field ref="CCAPRECONFIG_15_1001_AntwortReferenz" par="" text=""/>
    <f:field ref="CFGBAYERN_15_1400_Anrede" par="" text=""/>
    <f:field ref="CFGBAYERN_15_1400_Titel" par="" text=""/>
    <f:field ref="CFGBAYERN_15_1400_Vorname" par="" text=""/>
    <f:field ref="CFGBAYERN_15_1400_Nachname" par="" text=""/>
    <f:field ref="CFGBAYERN_15_1400_Hauptadresse_Strasse" par="" text=""/>
    <f:field ref="CFGBAYERN_15_1400_Hauptadresse_Postfach" par="" text=""/>
    <f:field ref="CFGBAYERN_15_1400_Hauptadresse_Postleitzahl" par="" text=""/>
    <f:field ref="CFGBAYERN_15_1400_Hauptadresse_Ort" par="" text=""/>
    <f:field ref="CFGBAYERN_15_1400_Hauptadresse_Gemeinde" par="" text=""/>
    <f:field ref="CFGBAYERN_15_1400_Hauptadresse_Bundesland" par="" text=""/>
    <f:field ref="CFGBAYERN_15_1400_Hauptadresse_Land" par="" text=""/>
    <f:field ref="CFGBAYERN_15_1400_EMailAdresse" par="" text=""/>
    <f:field ref="CFGBAYERN_15_1400_Fax" par="" text=""/>
    <f:field ref="CFGBAYERN_15_1400_Telefon" par="" text=""/>
    <f:field ref="CFGBAYERN_15_1400_Mobiltelefon" par="" text=""/>
    <f:field ref="CFGBAYERN_15_1400_Organisation_Name_vollstaendig" par="" text=""/>
    <f:field ref="CFGBAYERN_15_1400_Organisation_Kurzname" par="" text=""/>
    <f:field ref="CFGBAYERN_15_1400_Organisation_Opt_Adressangaben" par="" text=""/>
    <f:field ref="CFGBAYERN_15_1400_Geschlecht" par="" text=""/>
    <f:field ref="CFGBAYERN_15_1400_Geboren_am" par="" text=""/>
    <f:field ref="CFGBAYERN_15_1400_Geboren_in" par="" text=""/>
    <f:field ref="CFGBAYERN_15_1400_Namenszusatz" par="" text=""/>
    <f:field ref="CFGBAYERN_15_1400_Briefanrede" par="" text=""/>
    <f:field ref="CFGBAYERN_15_1400_Dienstbezeichnung" par="" text=""/>
    <f:field ref="CFGBAYERN_15_1400_Funktionsbezeichnung" par="" text=""/>
    <f:field ref="CFGBAYERN_15_1400_Versand_und_Zustellvermerk" par="" text=""/>
    <f:field ref="CFGBAYERN_15_1400_Bemerkung" par="" text=""/>
    <f:field ref="CFGBAYERN_15_1400_Beschreibung_der_pers_Anlagen" par="" text=""/>
    <f:field ref="CFGBAYERN_15_1400_Kategorie" par="" text="Empfänger"/>
    <f:field ref="CFGBAYERN_15_1400_Versandart" par="" text=""/>
    <f:field ref="CFGBAYERN_15_1400_Kontoverbindung_Kontonummer" par="" text=""/>
    <f:field ref="CFGBAYERN_15_1400_Kontoverbindung_Kontoinhaber" par="" text=""/>
    <f:field ref="CFGBAYERN_15_1400_Kontoverbindung_Institut" par="" text=""/>
    <f:field ref="CFGBAYERN_15_1400_Kontoverbindung_Bankleitzahl" par="" text=""/>
    <f:field ref="CFGBAYERN_15_1400_Kontoverbindung_IBAN" par="" text=""/>
    <f:field ref="CFGBAYERN_15_1400_Kontoverbindung_BIC" par="" text=""/>
    <f:field ref="CFGBAYERN_15_1400_Kopietext" par="" text=""/>
    <f:field ref="CFGBAYERN_15_1400_Kopietext_ohne_Adressat" par="" text=""/>
    <f:field ref="CFGBAYERN_15_1400_Kopietext_vorlagenspezifisch" par="" text=""/>
    <f:field ref="CFGBAYERN_15_1400_Zusatz_1" par="" text=""/>
    <f:field ref="CFGBAYERN_15_1400_Zusatz_2" par="" text=""/>
    <f:field ref="CFGBAYERN_15_1400_Zusatz_3" par="" text=""/>
    <f:field ref="CFGBAYERN_15_1400_Zusatz_4" par="" text=""/>
    <f:field ref="CFGBAYERN_15_1400_Zusatz_5" par="" text=""/>
    <f:field ref="CFGBAYERN_15_1400_Kopieempfaenger_Anrede" par="" text=""/>
    <f:field ref="CFGBAYERN_15_1400_Kopieempfaenger_Titel" par="" text=""/>
    <f:field ref="CFGBAYERN_15_1400_Kopieempfaenger_Vorname" par="" text=""/>
    <f:field ref="CFGBAYERN_15_1400_Kopieempfaenger_Nachname" par="" text=""/>
    <f:field ref="CFGBAYERN_15_1400_Kopieempfaenger_Strasse" par="" text=""/>
    <f:field ref="CFGBAYERN_15_1400_Kopieempfaenger_Postfach" par="" text=""/>
    <f:field ref="CFGBAYERN_15_1400_Kopieempfaenger_Postleitzahl" par="" text=""/>
    <f:field ref="CFGBAYERN_15_1400_Kopieempfaenger_Ort" par="" text=""/>
    <f:field ref="CFGBAYERN_15_1400_Kopieempfaenger_Gemeinde" par="" text=""/>
    <f:field ref="CFGBAYERN_15_1400_Kopieempfaenger_Bundesland" par="" text=""/>
    <f:field ref="CFGBAYERN_15_1400_Kopieempfaenger_Land" par="" text=""/>
    <f:field ref="CFGBAYERN_15_1400_Kopieempfaenger_Org_Name" par="" text=""/>
    <f:field ref="CFGBAYERN_15_1400_Kopieempfaenger_Org_Kurzname" par="" text=""/>
    <f:field ref="CFGBAYERN_15_1400_Kopieempfaenger_Org_Option_Adressan" par="" text=""/>
    <f:field ref="CFGBAYERN_15_1400_Kopieempfaenger_Namenszusatz" par="" text=""/>
    <f:field ref="CFGBAYERN_15_1400_Kopieempfaenger_Briefanrede" par="" text=""/>
    <f:field ref="CFGBAYERN_15_1400_Kopieempfaenger_Dienstbezeichnung" par="" text=""/>
    <f:field ref="CFGBAYERN_15_1400_Kopieempfaenger_Funktionsbezeichnung" par="" text=""/>
    <f:field ref="CFGBAYERN_15_1400_Kopieempfaenger_Beschr_pers_Anlagen" par="" text=""/>
    <f:field ref="CFGBAYERN_15_1400_Kopieempfaenger_Kategorie" par="" text=""/>
    <f:field ref="CFGBAYERN_15_1400_Kopieempfaenger_Versandart" par="" text=""/>
  </f:record>
  <f:display par="" text="Serialcontext &gt; Adressat">
    <f:field ref="CCAPRECONFIG_15_1001_AntwortReferenz" text=""/>
    <f:field ref="CFGBAYERN_15_1400_Anrede" text="Anrede"/>
    <f:field ref="CFGBAYERN_15_1400_Titel" text="Titel"/>
    <f:field ref="CFGBAYERN_15_1400_Vorname" text="Vorname"/>
    <f:field ref="CFGBAYERN_15_1400_Nachname" text="Nachname"/>
    <f:field ref="CFGBAYERN_15_1400_Hauptadresse_Strasse" text="Hauptadresse_Strasse"/>
    <f:field ref="CFGBAYERN_15_1400_Hauptadresse_Postfach" text="Hauptadresse_Postfach"/>
    <f:field ref="CFGBAYERN_15_1400_Hauptadresse_Postleitzahl" text="Hauptadresse_Postleitzahl"/>
    <f:field ref="CFGBAYERN_15_1400_Hauptadresse_Ort" text="Hauptadresse_Ort"/>
    <f:field ref="CFGBAYERN_15_1400_Hauptadresse_Gemeinde" text="Hauptadresse_Gemeinde"/>
    <f:field ref="CFGBAYERN_15_1400_Hauptadresse_Bundesland" text="Hauptadresse_Bundesland"/>
    <f:field ref="CFGBAYERN_15_1400_Hauptadresse_Land" text="Hauptadresse_Land"/>
    <f:field ref="CFGBAYERN_15_1400_EMailAdresse" text="EMailAdresse"/>
    <f:field ref="CFGBAYERN_15_1400_Fax" text="Fax"/>
    <f:field ref="CFGBAYERN_15_1400_Telefon" text="Telefon"/>
    <f:field ref="CFGBAYERN_15_1400_Mobiltelefon" text="Mobiltelefon"/>
    <f:field ref="CFGBAYERN_15_1400_Organisation_Name_vollstaendig" text="Organisation_Name_vollstaendig"/>
    <f:field ref="CFGBAYERN_15_1400_Organisation_Kurzname" text="Organisation_Kurzname"/>
    <f:field ref="CFGBAYERN_15_1400_Organisation_Opt_Adressangaben" text="Organisation_Opt_Adressangaben"/>
    <f:field ref="CFGBAYERN_15_1400_Geschlecht" text="Geschlecht"/>
    <f:field ref="CFGBAYERN_15_1400_Geboren_am" text="Geboren_am"/>
    <f:field ref="CFGBAYERN_15_1400_Geboren_in" text="Geboren_in"/>
    <f:field ref="CFGBAYERN_15_1400_Namenszusatz" text="Namenszusatz"/>
    <f:field ref="CFGBAYERN_15_1400_Briefanrede" text="Briefanrede"/>
    <f:field ref="CFGBAYERN_15_1400_Dienstbezeichnung" text="Dienstbezeichnung"/>
    <f:field ref="CFGBAYERN_15_1400_Funktionsbezeichnung" text="Funktionsbezeichnung"/>
    <f:field ref="CFGBAYERN_15_1400_Versand_und_Zustellvermerk" text="Versand_und_Zustellvermerk"/>
    <f:field ref="CFGBAYERN_15_1400_Bemerkung" text="Bemerkung"/>
    <f:field ref="CFGBAYERN_15_1400_Beschreibung_der_pers_Anlagen" text="Beschreibung_der_pers_Anlagen"/>
    <f:field ref="CFGBAYERN_15_1400_Kategorie" text="Kategorie"/>
    <f:field ref="CFGBAYERN_15_1400_Versandart" text="Versandart"/>
    <f:field ref="CFGBAYERN_15_1400_Kontoverbindung_Kontonummer" text="Kontoverbindung_Kontonummer"/>
    <f:field ref="CFGBAYERN_15_1400_Kontoverbindung_Kontoinhaber" text="Kontoverbindung_Kontoinhaber"/>
    <f:field ref="CFGBAYERN_15_1400_Kontoverbindung_Institut" text="Kontoverbindung_Institut"/>
    <f:field ref="CFGBAYERN_15_1400_Kontoverbindung_Bankleitzahl" text="Kontoverbindung_Bankleitzahl"/>
    <f:field ref="CFGBAYERN_15_1400_Kontoverbindung_IBAN" text="Kontoverbindung_IBAN"/>
    <f:field ref="CFGBAYERN_15_1400_Kontoverbindung_BIC" text="Kontoverbindung_BIC"/>
    <f:field ref="CFGBAYERN_15_1400_Kopietext" text="Kopietext"/>
    <f:field ref="CFGBAYERN_15_1400_Kopietext_ohne_Adressat" text="Kopietext_ohne_Adressat"/>
    <f:field ref="CFGBAYERN_15_1400_Kopietext_vorlagenspezifisch" text="Kopietext_vorlagenspezifisch"/>
    <f:field ref="CFGBAYERN_15_1400_Zusatz_1" text="Zusatz 1"/>
    <f:field ref="CFGBAYERN_15_1400_Zusatz_2" text="Zusatz 2"/>
    <f:field ref="CFGBAYERN_15_1400_Zusatz_3" text="Zusatz 3"/>
    <f:field ref="CFGBAYERN_15_1400_Zusatz_4" text="Zusatz 4"/>
    <f:field ref="CFGBAYERN_15_1400_Zusatz_5" text="Zusatz 5"/>
    <f:field ref="CFGBAYERN_15_1400_Kopieempfaenger_Anrede" text="Kopieempfaenger_Anrede"/>
    <f:field ref="CFGBAYERN_15_1400_Kopieempfaenger_Titel" text="Kopieempfaenger_Titel"/>
    <f:field ref="CFGBAYERN_15_1400_Kopieempfaenger_Vorname" text="Kopieempfaenger_Vorname"/>
    <f:field ref="CFGBAYERN_15_1400_Kopieempfaenger_Nachname" text="Kopieempfaenger_Nachname"/>
    <f:field ref="CFGBAYERN_15_1400_Kopieempfaenger_Strasse" text="Kopieempfaenger_Strasse"/>
    <f:field ref="CFGBAYERN_15_1400_Kopieempfaenger_Postfach" text="Kopieempfaenger_Postfach"/>
    <f:field ref="CFGBAYERN_15_1400_Kopieempfaenger_Postleitzahl" text="Kopieempfaenger_Postleitzahl"/>
    <f:field ref="CFGBAYERN_15_1400_Kopieempfaenger_Ort" text="Kopieempfaenger_Ort"/>
    <f:field ref="CFGBAYERN_15_1400_Kopieempfaenger_Gemeinde" text="Kopieempfaenger_Gemeinde"/>
    <f:field ref="CFGBAYERN_15_1400_Kopieempfaenger_Bundesland" text="Kopieempfaenger_Bundesland"/>
    <f:field ref="CFGBAYERN_15_1400_Kopieempfaenger_Land" text="Kopieempfaenger_Land"/>
    <f:field ref="CFGBAYERN_15_1400_Kopieempfaenger_Org_Name" text="Kopieempfaenger_Org_Name"/>
    <f:field ref="CFGBAYERN_15_1400_Kopieempfaenger_Org_Kurzname" text="Kopieempfaenger_Org_Kurzname"/>
    <f:field ref="CFGBAYERN_15_1400_Kopieempfaenger_Org_Option_Adressan" text="Kopieempfaenger_Org_Option_Adressan"/>
    <f:field ref="CFGBAYERN_15_1400_Kopieempfaenger_Namenszusatz" text="Kopieempfaenger_Namenszusatz"/>
    <f:field ref="CFGBAYERN_15_1400_Kopieempfaenger_Briefanrede" text="Kopieempfaenger_Briefanrede"/>
    <f:field ref="CFGBAYERN_15_1400_Kopieempfaenger_Dienstbezeichnung" text="Kopieempfaenger_Dienstbezeichnung"/>
    <f:field ref="CFGBAYERN_15_1400_Kopieempfaenger_Funktionsbezeichnung" text="Kopieempfaenger_Funktionsbezeichnung"/>
    <f:field ref="CFGBAYERN_15_1400_Kopieempfaenger_Beschr_pers_Anlagen" text="Kopieempfaenger_Beschr_pers_Anlagen"/>
    <f:field ref="CFGBAYERN_15_1400_Kopieempfaenger_Kategorie" text="Kopieempfaenger_Kategorie"/>
    <f:field ref="CFGBAYERN_15_1400_Kopieempfaenger_Versandart" text="Kopieempfaenger_Versandart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Benutzerdefiniert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Calibri</vt:lpstr>
      <vt:lpstr>Helvetica Neue</vt:lpstr>
      <vt:lpstr>Symbol</vt:lpstr>
      <vt:lpstr>Times</vt:lpstr>
      <vt:lpstr>Univers 55</vt:lpstr>
      <vt:lpstr>Univers LT 55 Std</vt:lpstr>
      <vt:lpstr>Univers LT Std 55</vt:lpstr>
      <vt:lpstr>Verdana</vt:lpstr>
      <vt:lpstr>Wingdings</vt:lpstr>
      <vt:lpstr>Leere Präsentation</vt:lpstr>
      <vt:lpstr>Winkel und Fläche Proportion</vt:lpstr>
      <vt:lpstr>Themenschwerpunkte</vt:lpstr>
      <vt:lpstr>Personalversorgung/Lehrermangel</vt:lpstr>
      <vt:lpstr>Stand der Versorgung mit Lehrerinnen und Lehrern </vt:lpstr>
      <vt:lpstr>Personalversorgung/Lehrermangel</vt:lpstr>
      <vt:lpstr>Stand der digitalen Ausstattung</vt:lpstr>
      <vt:lpstr>Stand der digitalen Ausstattung</vt:lpstr>
      <vt:lpstr>Stand der digitalen Ausstattung</vt:lpstr>
      <vt:lpstr>Stand der digitalen Ausstattung</vt:lpstr>
      <vt:lpstr>Stand der digitalen Ausstattung</vt:lpstr>
      <vt:lpstr>Stand der digitalen Ausstattung</vt:lpstr>
      <vt:lpstr>Vvielen Danke </vt:lpstr>
    </vt:vector>
  </TitlesOfParts>
  <Company>Skill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und Fläche Proportion</dc:title>
  <dc:creator>Urlberger, Monika (StMUK)</dc:creator>
  <cp:lastModifiedBy>Lesnik-Milos, Petra (StMAS)</cp:lastModifiedBy>
  <cp:revision>560</cp:revision>
  <cp:lastPrinted>2020-01-20T09:35:58Z</cp:lastPrinted>
  <dcterms:modified xsi:type="dcterms:W3CDTF">2020-07-27T07:56:50Z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FGBAYERN@15.1400:ProcAddSubjNumber">
    <vt:lpwstr/>
  </property>
  <property fmtid="{D5CDD505-2E9C-101B-9397-08002B2CF9AE}" pid="3" name="FSC#CFGBAYERN@15.1400:BankDetailsIDOwnerGroup">
    <vt:lpwstr/>
  </property>
  <property fmtid="{D5CDD505-2E9C-101B-9397-08002B2CF9AE}" pid="4" name="FSC#CFGBAYERN@15.1400:BankDetailsIDOwner">
    <vt:lpwstr/>
  </property>
  <property fmtid="{D5CDD505-2E9C-101B-9397-08002B2CF9AE}" pid="5" name="FSC#CFGBAYERN@15.1400:BankDetailsOwnerGroup">
    <vt:lpwstr/>
  </property>
  <property fmtid="{D5CDD505-2E9C-101B-9397-08002B2CF9AE}" pid="6" name="FSC#CFGBAYERN@15.1400:BankDetailsOwner">
    <vt:lpwstr/>
  </property>
  <property fmtid="{D5CDD505-2E9C-101B-9397-08002B2CF9AE}" pid="7" name="FSC#CFGBAYERN@15.1400:DocumentFileUrgency">
    <vt:lpwstr/>
  </property>
  <property fmtid="{D5CDD505-2E9C-101B-9397-08002B2CF9AE}" pid="8" name="FSC#CFGBAYERN@15.1400:IncAttachments">
    <vt:lpwstr/>
  </property>
  <property fmtid="{D5CDD505-2E9C-101B-9397-08002B2CF9AE}" pid="9" name="FSC#CFGBAYERN@15.1400:VisitingHoursOwnerGroup">
    <vt:lpwstr/>
  </property>
  <property fmtid="{D5CDD505-2E9C-101B-9397-08002B2CF9AE}" pid="10" name="FSC#CFGBAYERN@15.1400:DocumentFileSubject">
    <vt:lpwstr>Präsentation Winterdienstbesprechung 2019_VI.3_VI.4</vt:lpwstr>
  </property>
  <property fmtid="{D5CDD505-2E9C-101B-9397-08002B2CF9AE}" pid="11" name="FSC#CFGBAYERN@15.1400:FileSubject">
    <vt:lpwstr/>
  </property>
  <property fmtid="{D5CDD505-2E9C-101B-9397-08002B2CF9AE}" pid="12" name="FSC#CFGBAYERN@15.1400:BankDetailsBICOwnerGroup">
    <vt:lpwstr/>
  </property>
  <property fmtid="{D5CDD505-2E9C-101B-9397-08002B2CF9AE}" pid="13" name="FSC#CFGBAYERN@15.1400:BankDetailsBICOwner">
    <vt:lpwstr/>
  </property>
  <property fmtid="{D5CDD505-2E9C-101B-9397-08002B2CF9AE}" pid="14" name="FSC#CFGBAYERN@15.1400:AddrDate">
    <vt:lpwstr/>
  </property>
  <property fmtid="{D5CDD505-2E9C-101B-9397-08002B2CF9AE}" pid="15" name="FSC#CFGBAYERN@15.1400:OwnerGroupOfficeBuilding">
    <vt:lpwstr/>
  </property>
  <property fmtid="{D5CDD505-2E9C-101B-9397-08002B2CF9AE}" pid="16" name="FSC#CFGBAYERN@15.1400:OwnerOfficeBuilding">
    <vt:lpwstr>Rosenkavalierplatz</vt:lpwstr>
  </property>
  <property fmtid="{D5CDD505-2E9C-101B-9397-08002B2CF9AE}" pid="17" name="FSC#CFGBAYERN@15.1400:OwnerName">
    <vt:lpwstr>Melchner Christian</vt:lpwstr>
  </property>
  <property fmtid="{D5CDD505-2E9C-101B-9397-08002B2CF9AE}" pid="18" name="FSC#CFGBAYERN@15.1400:OwnerFunction">
    <vt:lpwstr/>
  </property>
  <property fmtid="{D5CDD505-2E9C-101B-9397-08002B2CF9AE}" pid="19" name="FSC#CFGBAYERN@15.1400:OwnerGender">
    <vt:lpwstr>Männlich</vt:lpwstr>
  </property>
  <property fmtid="{D5CDD505-2E9C-101B-9397-08002B2CF9AE}" pid="20" name="FSC#CFGBAYERN@15.1400:OwnerJobTitle">
    <vt:lpwstr/>
  </property>
  <property fmtid="{D5CDD505-2E9C-101B-9397-08002B2CF9AE}" pid="21" name="FSC#CFGBAYERN@15.1400:OwnerSurName">
    <vt:lpwstr>Melchner</vt:lpwstr>
  </property>
  <property fmtid="{D5CDD505-2E9C-101B-9397-08002B2CF9AE}" pid="22" name="FSC#CFGBAYERN@15.1400:OwnerNameAffix">
    <vt:lpwstr/>
  </property>
  <property fmtid="{D5CDD505-2E9C-101B-9397-08002B2CF9AE}" pid="23" name="FSC#CFGBAYERN@15.1400:OwnerTitle">
    <vt:lpwstr/>
  </property>
  <property fmtid="{D5CDD505-2E9C-101B-9397-08002B2CF9AE}" pid="24" name="FSC#CFGBAYERN@15.1400:OwnerFirstName">
    <vt:lpwstr>Christian</vt:lpwstr>
  </property>
  <property fmtid="{D5CDD505-2E9C-101B-9397-08002B2CF9AE}" pid="25" name="FSC#CFGBAYERN@15.1400:OwnerAdditional1">
    <vt:lpwstr/>
  </property>
  <property fmtid="{D5CDD505-2E9C-101B-9397-08002B2CF9AE}" pid="26" name="FSC#CFGBAYERN@15.1400:OwnerAdditional2">
    <vt:lpwstr/>
  </property>
  <property fmtid="{D5CDD505-2E9C-101B-9397-08002B2CF9AE}" pid="27" name="FSC#CFGBAYERN@15.1400:OwnerAdditional3">
    <vt:lpwstr/>
  </property>
  <property fmtid="{D5CDD505-2E9C-101B-9397-08002B2CF9AE}" pid="28" name="FSC#CFGBAYERN@15.1400:OwnerAdditional4">
    <vt:lpwstr/>
  </property>
  <property fmtid="{D5CDD505-2E9C-101B-9397-08002B2CF9AE}" pid="29" name="FSC#CFGBAYERN@15.1400:OwnerAdditional5">
    <vt:lpwstr/>
  </property>
  <property fmtid="{D5CDD505-2E9C-101B-9397-08002B2CF9AE}" pid="30" name="FSC#CFGBAYERN@15.1400:EmailOwnerGroup">
    <vt:lpwstr/>
  </property>
  <property fmtid="{D5CDD505-2E9C-101B-9397-08002B2CF9AE}" pid="31" name="FSC#CFGBAYERN@15.1400:EmailOwner">
    <vt:lpwstr>Christian.Melchner@stmuk.bayern.de</vt:lpwstr>
  </property>
  <property fmtid="{D5CDD505-2E9C-101B-9397-08002B2CF9AE}" pid="32" name="FSC#CFGBAYERN@15.1400:Recipients">
    <vt:lpwstr>, </vt:lpwstr>
  </property>
  <property fmtid="{D5CDD505-2E9C-101B-9397-08002B2CF9AE}" pid="33" name="FSC#CFGBAYERN@15.1400:RecipientsBlocked">
    <vt:lpwstr/>
  </property>
  <property fmtid="{D5CDD505-2E9C-101B-9397-08002B2CF9AE}" pid="34" name="FSC#CFGBAYERN@15.1400:FaxNumberOwnerGroup">
    <vt:lpwstr/>
  </property>
  <property fmtid="{D5CDD505-2E9C-101B-9397-08002B2CF9AE}" pid="35" name="FSC#CFGBAYERN@15.1400:FaxNumberOwner">
    <vt:lpwstr/>
  </property>
  <property fmtid="{D5CDD505-2E9C-101B-9397-08002B2CF9AE}" pid="36" name="FSC#CFGBAYERN@15.1400:ForeignNr">
    <vt:lpwstr/>
  </property>
  <property fmtid="{D5CDD505-2E9C-101B-9397-08002B2CF9AE}" pid="37" name="FSC#CFGBAYERN@15.1400:DocumentName">
    <vt:lpwstr>VI.3-BO9110.0/36/5</vt:lpwstr>
  </property>
  <property fmtid="{D5CDD505-2E9C-101B-9397-08002B2CF9AE}" pid="38" name="FSC#CFGBAYERN@15.1400:BankDetailsIBANOwnerGroup">
    <vt:lpwstr/>
  </property>
  <property fmtid="{D5CDD505-2E9C-101B-9397-08002B2CF9AE}" pid="39" name="FSC#CFGBAYERN@15.1400:BankDetailsIBANOwner">
    <vt:lpwstr/>
  </property>
  <property fmtid="{D5CDD505-2E9C-101B-9397-08002B2CF9AE}" pid="40" name="FSC#CFGBAYERN@15.1400:BankDetailsNameOwnerGroup">
    <vt:lpwstr/>
  </property>
  <property fmtid="{D5CDD505-2E9C-101B-9397-08002B2CF9AE}" pid="41" name="FSC#CFGBAYERN@15.1400:BankDetailsNameOwner">
    <vt:lpwstr/>
  </property>
  <property fmtid="{D5CDD505-2E9C-101B-9397-08002B2CF9AE}" pid="42" name="FSC#CFGBAYERN@15.1400:BankDetailsOwnerOwnerGroup">
    <vt:lpwstr/>
  </property>
  <property fmtid="{D5CDD505-2E9C-101B-9397-08002B2CF9AE}" pid="43" name="FSC#CFGBAYERN@15.1400:BankDetailsOwnerOwner">
    <vt:lpwstr/>
  </property>
  <property fmtid="{D5CDD505-2E9C-101B-9397-08002B2CF9AE}" pid="44" name="FSC#CFGBAYERN@15.1400:BankDetailsAccountOwnerGroup">
    <vt:lpwstr/>
  </property>
  <property fmtid="{D5CDD505-2E9C-101B-9397-08002B2CF9AE}" pid="45" name="FSC#CFGBAYERN@15.1400:BankDetailsAccountOwner">
    <vt:lpwstr/>
  </property>
  <property fmtid="{D5CDD505-2E9C-101B-9397-08002B2CF9AE}" pid="46" name="FSC#CFGBAYERN@15.1400:CopyRecipients">
    <vt:lpwstr/>
  </property>
  <property fmtid="{D5CDD505-2E9C-101B-9397-08002B2CF9AE}" pid="47" name="FSC#CFGBAYERN@15.1400:CopyRecipientsBlocked">
    <vt:lpwstr/>
  </property>
  <property fmtid="{D5CDD505-2E9C-101B-9397-08002B2CF9AE}" pid="48" name="FSC#CFGBAYERN@15.1400:OrganizationOwnerGroup">
    <vt:lpwstr>VI.3 (VI.3 (StMBW))</vt:lpwstr>
  </property>
  <property fmtid="{D5CDD505-2E9C-101B-9397-08002B2CF9AE}" pid="49" name="FSC#CFGBAYERN@15.1400:SignFinalVersionByJobTitle">
    <vt:lpwstr/>
  </property>
  <property fmtid="{D5CDD505-2E9C-101B-9397-08002B2CF9AE}" pid="50" name="FSC#CFGBAYERN@15.1400:SignFinalVersionByFunction">
    <vt:lpwstr/>
  </property>
  <property fmtid="{D5CDD505-2E9C-101B-9397-08002B2CF9AE}" pid="51" name="FSC#CFGBAYERN@15.1400:SignFinalVersionBySurname">
    <vt:lpwstr/>
  </property>
  <property fmtid="{D5CDD505-2E9C-101B-9397-08002B2CF9AE}" pid="52" name="FSC#CFGBAYERN@15.1400:SignFinalVersionByNameAffix">
    <vt:lpwstr/>
  </property>
  <property fmtid="{D5CDD505-2E9C-101B-9397-08002B2CF9AE}" pid="53" name="FSC#CFGBAYERN@15.1400:SignFinalVersionByTitle">
    <vt:lpwstr/>
  </property>
  <property fmtid="{D5CDD505-2E9C-101B-9397-08002B2CF9AE}" pid="54" name="FSC#CFGBAYERN@15.1400:SignFinalVersionByFirstname">
    <vt:lpwstr/>
  </property>
  <property fmtid="{D5CDD505-2E9C-101B-9397-08002B2CF9AE}" pid="55" name="FSC#CFGBAYERN@15.1400:SignApprovedByJobTitle">
    <vt:lpwstr/>
  </property>
  <property fmtid="{D5CDD505-2E9C-101B-9397-08002B2CF9AE}" pid="56" name="FSC#CFGBAYERN@15.1400:SignApprovedByFunction">
    <vt:lpwstr/>
  </property>
  <property fmtid="{D5CDD505-2E9C-101B-9397-08002B2CF9AE}" pid="57" name="FSC#CFGBAYERN@15.1400:SignApprovedBySurname">
    <vt:lpwstr/>
  </property>
  <property fmtid="{D5CDD505-2E9C-101B-9397-08002B2CF9AE}" pid="58" name="FSC#CFGBAYERN@15.1400:SignApprovedByNameAffix">
    <vt:lpwstr/>
  </property>
  <property fmtid="{D5CDD505-2E9C-101B-9397-08002B2CF9AE}" pid="59" name="FSC#CFGBAYERN@15.1400:SignApprovedByTitle">
    <vt:lpwstr/>
  </property>
  <property fmtid="{D5CDD505-2E9C-101B-9397-08002B2CF9AE}" pid="60" name="FSC#CFGBAYERN@15.1400:SignApprovedByFirstname">
    <vt:lpwstr/>
  </property>
  <property fmtid="{D5CDD505-2E9C-101B-9397-08002B2CF9AE}" pid="61" name="FSC#CFGBAYERN@15.1400:SignApprovedAt">
    <vt:lpwstr/>
  </property>
  <property fmtid="{D5CDD505-2E9C-101B-9397-08002B2CF9AE}" pid="62" name="FSC#CFGBAYERN@15.1400:SignAcceptDraftByJobTitle">
    <vt:lpwstr/>
  </property>
  <property fmtid="{D5CDD505-2E9C-101B-9397-08002B2CF9AE}" pid="63" name="FSC#CFGBAYERN@15.1400:SignAcceptDraftByFunction">
    <vt:lpwstr/>
  </property>
  <property fmtid="{D5CDD505-2E9C-101B-9397-08002B2CF9AE}" pid="64" name="FSC#CFGBAYERN@15.1400:SignAcceptDraftBySurname">
    <vt:lpwstr/>
  </property>
  <property fmtid="{D5CDD505-2E9C-101B-9397-08002B2CF9AE}" pid="65" name="FSC#CFGBAYERN@15.1400:SignAcceptDraftByNameAffix">
    <vt:lpwstr/>
  </property>
  <property fmtid="{D5CDD505-2E9C-101B-9397-08002B2CF9AE}" pid="66" name="FSC#CFGBAYERN@15.1400:SignAcceptDraftByTitle">
    <vt:lpwstr/>
  </property>
  <property fmtid="{D5CDD505-2E9C-101B-9397-08002B2CF9AE}" pid="67" name="FSC#CFGBAYERN@15.1400:SignAcceptDraftByFirstname">
    <vt:lpwstr/>
  </property>
  <property fmtid="{D5CDD505-2E9C-101B-9397-08002B2CF9AE}" pid="68" name="FSC#CFGBAYERN@15.1400:SignAcceptDraftAt">
    <vt:lpwstr/>
  </property>
  <property fmtid="{D5CDD505-2E9C-101B-9397-08002B2CF9AE}" pid="69" name="FSC#CFGBAYERN@15.1400:SignViewedByJobTitle">
    <vt:lpwstr/>
  </property>
  <property fmtid="{D5CDD505-2E9C-101B-9397-08002B2CF9AE}" pid="70" name="FSC#CFGBAYERN@15.1400:SignViewedByFunction">
    <vt:lpwstr/>
  </property>
  <property fmtid="{D5CDD505-2E9C-101B-9397-08002B2CF9AE}" pid="71" name="FSC#CFGBAYERN@15.1400:SignViewedBySurname">
    <vt:lpwstr/>
  </property>
  <property fmtid="{D5CDD505-2E9C-101B-9397-08002B2CF9AE}" pid="72" name="FSC#CFGBAYERN@15.1400:SignViewedByNameAffix">
    <vt:lpwstr/>
  </property>
  <property fmtid="{D5CDD505-2E9C-101B-9397-08002B2CF9AE}" pid="73" name="FSC#CFGBAYERN@15.1400:SignViewedByTitle">
    <vt:lpwstr/>
  </property>
  <property fmtid="{D5CDD505-2E9C-101B-9397-08002B2CF9AE}" pid="74" name="FSC#CFGBAYERN@15.1400:SignViewedByFirstname">
    <vt:lpwstr/>
  </property>
  <property fmtid="{D5CDD505-2E9C-101B-9397-08002B2CF9AE}" pid="75" name="FSC#CFGBAYERN@15.1400:SignViewedAt">
    <vt:lpwstr/>
  </property>
  <property fmtid="{D5CDD505-2E9C-101B-9397-08002B2CF9AE}" pid="76" name="FSC#CFGBAYERN@15.1400:TelNumberOwnerGroup">
    <vt:lpwstr/>
  </property>
  <property fmtid="{D5CDD505-2E9C-101B-9397-08002B2CF9AE}" pid="77" name="FSC#CFGBAYERN@15.1400:TelNumberOwner">
    <vt:lpwstr>2769</vt:lpwstr>
  </property>
  <property fmtid="{D5CDD505-2E9C-101B-9397-08002B2CF9AE}" pid="78" name="FSC#CFGBAYERN@15.1400:TelNumberOwnerMobile">
    <vt:lpwstr/>
  </property>
  <property fmtid="{D5CDD505-2E9C-101B-9397-08002B2CF9AE}" pid="79" name="FSC#CFGBAYERN@15.1400:TelNumberOwnerPrivate">
    <vt:lpwstr/>
  </property>
  <property fmtid="{D5CDD505-2E9C-101B-9397-08002B2CF9AE}" pid="80" name="FSC#CFGBAYERN@15.1400:ReferredIncomingLetterDate">
    <vt:lpwstr/>
  </property>
  <property fmtid="{D5CDD505-2E9C-101B-9397-08002B2CF9AE}" pid="81" name="FSC#CFGBAYERN@15.1400:RefIerredncomingForeignNr">
    <vt:lpwstr/>
  </property>
  <property fmtid="{D5CDD505-2E9C-101B-9397-08002B2CF9AE}" pid="82" name="FSC#CFGBAYERN@15.1400:ReferredIncomingFileReference">
    <vt:lpwstr/>
  </property>
  <property fmtid="{D5CDD505-2E9C-101B-9397-08002B2CF9AE}" pid="83" name="FSC#CFGBAYERN@15.1400:SettlementLetterDate">
    <vt:lpwstr/>
  </property>
  <property fmtid="{D5CDD505-2E9C-101B-9397-08002B2CF9AE}" pid="84" name="FSC#CFGBAYERN@15.1400:URLOwnerGroup">
    <vt:lpwstr/>
  </property>
  <property fmtid="{D5CDD505-2E9C-101B-9397-08002B2CF9AE}" pid="85" name="FSC#CFGBAYERN@15.1400:TransportConnectionOwnerGroup">
    <vt:lpwstr/>
  </property>
  <property fmtid="{D5CDD505-2E9C-101B-9397-08002B2CF9AE}" pid="86" name="FSC#CFGBAYERN@15.1400:OwnerRoomNumber">
    <vt:lpwstr>RK 4009</vt:lpwstr>
  </property>
  <property fmtid="{D5CDD505-2E9C-101B-9397-08002B2CF9AE}" pid="87" name="FSC#CFGBAYERN@15.1400:SubjectAreaShortTerm">
    <vt:lpwstr>Berufliche Schulen, Dienstbesprechungen mit Schulleitern, Fachbetreuern und Referenten der Regierungen, Arbeitsgemeinschaften (ArGE)</vt:lpwstr>
  </property>
  <property fmtid="{D5CDD505-2E9C-101B-9397-08002B2CF9AE}" pid="88" name="FSC#CFGBAYERN@15.1400:ProcedureBarCode">
    <vt:lpwstr>*COO.4001.106.8.1822945*</vt:lpwstr>
  </property>
  <property fmtid="{D5CDD505-2E9C-101B-9397-08002B2CF9AE}" pid="89" name="FSC#CFGBAYERN@15.1400:ProcedureCreatedOnAt">
    <vt:lpwstr>02.07.2019 15:23:51</vt:lpwstr>
  </property>
  <property fmtid="{D5CDD505-2E9C-101B-9397-08002B2CF9AE}" pid="90" name="FSC#CFGBAYERN@15.1400:CurrentDateTime">
    <vt:lpwstr>04.12.2019 17:30:00</vt:lpwstr>
  </property>
  <property fmtid="{D5CDD505-2E9C-101B-9397-08002B2CF9AE}" pid="91" name="FSC#CFGBAYERN@15.1400:RelatedReferencesSettlement">
    <vt:lpwstr/>
  </property>
  <property fmtid="{D5CDD505-2E9C-101B-9397-08002B2CF9AE}" pid="92" name="FSC#CFGBAYERN@15.1400:AssociatedProcedureTitle">
    <vt:lpwstr>Winterdienstbesprechung 12.2019</vt:lpwstr>
  </property>
  <property fmtid="{D5CDD505-2E9C-101B-9397-08002B2CF9AE}" pid="93" name="FSC#CFGBAYERN@15.1400:SettlementTitle">
    <vt:lpwstr/>
  </property>
  <property fmtid="{D5CDD505-2E9C-101B-9397-08002B2CF9AE}" pid="94" name="FSC#CFGBAYERN@15.1400:IncomingTitle">
    <vt:lpwstr/>
  </property>
  <property fmtid="{D5CDD505-2E9C-101B-9397-08002B2CF9AE}" pid="95" name="FSC#CFGBAYERN@15.1400:RespoeLongName">
    <vt:lpwstr>Referat VI.3 (StMUK)</vt:lpwstr>
  </property>
  <property fmtid="{D5CDD505-2E9C-101B-9397-08002B2CF9AE}" pid="96" name="FSC#CFGBAYERN@15.1400:RespoeShortName">
    <vt:lpwstr>VI.3</vt:lpwstr>
  </property>
  <property fmtid="{D5CDD505-2E9C-101B-9397-08002B2CF9AE}" pid="97" name="FSC#CFGBAYERN@15.1400:RespoeOUSign">
    <vt:lpwstr/>
  </property>
  <property fmtid="{D5CDD505-2E9C-101B-9397-08002B2CF9AE}" pid="98" name="FSC#CFGBAYERN@15.1400:RespoeOrgStreet">
    <vt:lpwstr/>
  </property>
  <property fmtid="{D5CDD505-2E9C-101B-9397-08002B2CF9AE}" pid="99" name="FSC#CFGBAYERN@15.1400:RespoeOrgPobox">
    <vt:lpwstr/>
  </property>
  <property fmtid="{D5CDD505-2E9C-101B-9397-08002B2CF9AE}" pid="100" name="FSC#CFGBAYERN@15.1400:RespoeOrgZipcode">
    <vt:lpwstr/>
  </property>
  <property fmtid="{D5CDD505-2E9C-101B-9397-08002B2CF9AE}" pid="101" name="FSC#CFGBAYERN@15.1400:RespoeOrgCity">
    <vt:lpwstr/>
  </property>
  <property fmtid="{D5CDD505-2E9C-101B-9397-08002B2CF9AE}" pid="102" name="FSC#CFGBAYERN@15.1400:RespoeOrgState">
    <vt:lpwstr/>
  </property>
  <property fmtid="{D5CDD505-2E9C-101B-9397-08002B2CF9AE}" pid="103" name="FSC#CFGBAYERN@15.1400:RespoeOrgCountry">
    <vt:lpwstr/>
  </property>
  <property fmtid="{D5CDD505-2E9C-101B-9397-08002B2CF9AE}" pid="104" name="FSC#CFGBAYERN@15.1400:RespoeOrgDesc">
    <vt:lpwstr/>
  </property>
  <property fmtid="{D5CDD505-2E9C-101B-9397-08002B2CF9AE}" pid="105" name="FSC#CFGBAYERN@15.1400:RespoeOrgName">
    <vt:lpwstr>VI.3 (StMBW)</vt:lpwstr>
  </property>
  <property fmtid="{D5CDD505-2E9C-101B-9397-08002B2CF9AE}" pid="106" name="FSC#CFGBAYERN@15.1400:RespoeOrgAdditional1">
    <vt:lpwstr/>
  </property>
  <property fmtid="{D5CDD505-2E9C-101B-9397-08002B2CF9AE}" pid="107" name="FSC#CFGBAYERN@15.1400:RespoeOrgAdditional2">
    <vt:lpwstr/>
  </property>
  <property fmtid="{D5CDD505-2E9C-101B-9397-08002B2CF9AE}" pid="108" name="FSC#CFGBAYERN@15.1400:RespoeOrgAdditional3">
    <vt:lpwstr/>
  </property>
  <property fmtid="{D5CDD505-2E9C-101B-9397-08002B2CF9AE}" pid="109" name="FSC#CFGBAYERN@15.1400:RespoeOrgAdditional4">
    <vt:lpwstr/>
  </property>
  <property fmtid="{D5CDD505-2E9C-101B-9397-08002B2CF9AE}" pid="110" name="FSC#CFGBAYERN@15.1400:RespoeOrgAdditional5">
    <vt:lpwstr/>
  </property>
  <property fmtid="{D5CDD505-2E9C-101B-9397-08002B2CF9AE}" pid="111" name="FSC#CFGBAYERN@15.1400:RespoeOrgShortName">
    <vt:lpwstr>VI.3</vt:lpwstr>
  </property>
  <property fmtid="{D5CDD505-2E9C-101B-9397-08002B2CF9AE}" pid="112" name="FSC#CFGBAYERN@15.1400:RespoeOrgNameAffix">
    <vt:lpwstr/>
  </property>
  <property fmtid="{D5CDD505-2E9C-101B-9397-08002B2CF9AE}" pid="113" name="FSC#CFGBAYERN@15.1400:SignSignByJobTitle">
    <vt:lpwstr/>
  </property>
  <property fmtid="{D5CDD505-2E9C-101B-9397-08002B2CF9AE}" pid="114" name="FSC#CFGBAYERN@15.1400:SignSignByFunction">
    <vt:lpwstr/>
  </property>
  <property fmtid="{D5CDD505-2E9C-101B-9397-08002B2CF9AE}" pid="115" name="FSC#CFGBAYERN@15.1400:SignSignBySurname">
    <vt:lpwstr/>
  </property>
  <property fmtid="{D5CDD505-2E9C-101B-9397-08002B2CF9AE}" pid="116" name="FSC#CFGBAYERN@15.1400:SignSignByNameAffix">
    <vt:lpwstr/>
  </property>
  <property fmtid="{D5CDD505-2E9C-101B-9397-08002B2CF9AE}" pid="117" name="FSC#CFGBAYERN@15.1400:SignSignByTitle">
    <vt:lpwstr/>
  </property>
  <property fmtid="{D5CDD505-2E9C-101B-9397-08002B2CF9AE}" pid="118" name="FSC#CFGBAYERN@15.1400:SignSignByFirstname">
    <vt:lpwstr/>
  </property>
  <property fmtid="{D5CDD505-2E9C-101B-9397-08002B2CF9AE}" pid="119" name="FSC#CFGBAYERN@15.1400:SignSignAt">
    <vt:lpwstr/>
  </property>
  <property fmtid="{D5CDD505-2E9C-101B-9397-08002B2CF9AE}" pid="120" name="FSC#COOELAK@1.1001:Subject">
    <vt:lpwstr>Berufliche Schulen, Dienstbesprechungen mit Schulleitern, Fachbetreuern und Referenten der Regierungen, Arbeitsgemeinschaften (ArGE)</vt:lpwstr>
  </property>
  <property fmtid="{D5CDD505-2E9C-101B-9397-08002B2CF9AE}" pid="121" name="FSC#COOELAK@1.1001:FileReference">
    <vt:lpwstr>BO9110.0</vt:lpwstr>
  </property>
  <property fmtid="{D5CDD505-2E9C-101B-9397-08002B2CF9AE}" pid="122" name="FSC#COOELAK@1.1001:FileRefYear">
    <vt:lpwstr>2016</vt:lpwstr>
  </property>
  <property fmtid="{D5CDD505-2E9C-101B-9397-08002B2CF9AE}" pid="123" name="FSC#COOELAK@1.1001:FileRefOrdinal">
    <vt:lpwstr>4</vt:lpwstr>
  </property>
  <property fmtid="{D5CDD505-2E9C-101B-9397-08002B2CF9AE}" pid="124" name="FSC#COOELAK@1.1001:FileRefOU">
    <vt:lpwstr>RegL</vt:lpwstr>
  </property>
  <property fmtid="{D5CDD505-2E9C-101B-9397-08002B2CF9AE}" pid="125" name="FSC#COOELAK@1.1001:Organization">
    <vt:lpwstr/>
  </property>
  <property fmtid="{D5CDD505-2E9C-101B-9397-08002B2CF9AE}" pid="126" name="FSC#COOELAK@1.1001:Owner">
    <vt:lpwstr>Herrn Melchner</vt:lpwstr>
  </property>
  <property fmtid="{D5CDD505-2E9C-101B-9397-08002B2CF9AE}" pid="127" name="FSC#COOELAK@1.1001:OwnerExtension">
    <vt:lpwstr>2769</vt:lpwstr>
  </property>
  <property fmtid="{D5CDD505-2E9C-101B-9397-08002B2CF9AE}" pid="128" name="FSC#COOELAK@1.1001:OwnerFaxExtension">
    <vt:lpwstr/>
  </property>
  <property fmtid="{D5CDD505-2E9C-101B-9397-08002B2CF9AE}" pid="129" name="FSC#COOELAK@1.1001:DispatchedBy">
    <vt:lpwstr/>
  </property>
  <property fmtid="{D5CDD505-2E9C-101B-9397-08002B2CF9AE}" pid="130" name="FSC#COOELAK@1.1001:DispatchedAt">
    <vt:lpwstr/>
  </property>
  <property fmtid="{D5CDD505-2E9C-101B-9397-08002B2CF9AE}" pid="131" name="FSC#COOELAK@1.1001:ApprovedBy">
    <vt:lpwstr/>
  </property>
  <property fmtid="{D5CDD505-2E9C-101B-9397-08002B2CF9AE}" pid="132" name="FSC#COOELAK@1.1001:ApprovedAt">
    <vt:lpwstr/>
  </property>
  <property fmtid="{D5CDD505-2E9C-101B-9397-08002B2CF9AE}" pid="133" name="FSC#COOELAK@1.1001:Department">
    <vt:lpwstr>VI.3 (Referat VI.3 (StMUK))</vt:lpwstr>
  </property>
  <property fmtid="{D5CDD505-2E9C-101B-9397-08002B2CF9AE}" pid="134" name="FSC#COOELAK@1.1001:CreatedAt">
    <vt:lpwstr>07.11.2019</vt:lpwstr>
  </property>
  <property fmtid="{D5CDD505-2E9C-101B-9397-08002B2CF9AE}" pid="135" name="FSC#COOELAK@1.1001:OU">
    <vt:lpwstr>VI.3 (Referat VI.3 (StMUK))</vt:lpwstr>
  </property>
  <property fmtid="{D5CDD505-2E9C-101B-9397-08002B2CF9AE}" pid="136" name="FSC#COOELAK@1.1001:Priority">
    <vt:lpwstr/>
  </property>
  <property fmtid="{D5CDD505-2E9C-101B-9397-08002B2CF9AE}" pid="137" name="FSC#COOELAK@1.1001:ObjBarCode">
    <vt:lpwstr>*COO.4001.106.5.6314162*</vt:lpwstr>
  </property>
  <property fmtid="{D5CDD505-2E9C-101B-9397-08002B2CF9AE}" pid="138" name="FSC#COOELAK@1.1001:RefBarCode">
    <vt:lpwstr>*COO.4001.106.8.1891234*</vt:lpwstr>
  </property>
  <property fmtid="{D5CDD505-2E9C-101B-9397-08002B2CF9AE}" pid="139" name="FSC#COOELAK@1.1001:FileRefBarCode">
    <vt:lpwstr>*BO9110.0*</vt:lpwstr>
  </property>
  <property fmtid="{D5CDD505-2E9C-101B-9397-08002B2CF9AE}" pid="140" name="FSC#COOELAK@1.1001:ExternalRef">
    <vt:lpwstr/>
  </property>
  <property fmtid="{D5CDD505-2E9C-101B-9397-08002B2CF9AE}" pid="141" name="FSC#COOELAK@1.1001:IncomingNumber">
    <vt:lpwstr/>
  </property>
  <property fmtid="{D5CDD505-2E9C-101B-9397-08002B2CF9AE}" pid="142" name="FSC#COOELAK@1.1001:IncomingSubject">
    <vt:lpwstr/>
  </property>
  <property fmtid="{D5CDD505-2E9C-101B-9397-08002B2CF9AE}" pid="143" name="FSC#COOELAK@1.1001:ProcessResponsible">
    <vt:lpwstr>Melchner, Christian, StMUK</vt:lpwstr>
  </property>
  <property fmtid="{D5CDD505-2E9C-101B-9397-08002B2CF9AE}" pid="144" name="FSC#COOELAK@1.1001:ProcessResponsiblePhone">
    <vt:lpwstr>2769</vt:lpwstr>
  </property>
  <property fmtid="{D5CDD505-2E9C-101B-9397-08002B2CF9AE}" pid="145" name="FSC#COOELAK@1.1001:ProcessResponsibleMail">
    <vt:lpwstr>Christian.Melchner@stmuk.bayern.de</vt:lpwstr>
  </property>
  <property fmtid="{D5CDD505-2E9C-101B-9397-08002B2CF9AE}" pid="146" name="FSC#COOELAK@1.1001:ProcessResponsibleFax">
    <vt:lpwstr/>
  </property>
  <property fmtid="{D5CDD505-2E9C-101B-9397-08002B2CF9AE}" pid="147" name="FSC#COOELAK@1.1001:ApproverFirstName">
    <vt:lpwstr/>
  </property>
  <property fmtid="{D5CDD505-2E9C-101B-9397-08002B2CF9AE}" pid="148" name="FSC#COOELAK@1.1001:ApproverSurName">
    <vt:lpwstr/>
  </property>
  <property fmtid="{D5CDD505-2E9C-101B-9397-08002B2CF9AE}" pid="149" name="FSC#COOELAK@1.1001:ApproverTitle">
    <vt:lpwstr/>
  </property>
  <property fmtid="{D5CDD505-2E9C-101B-9397-08002B2CF9AE}" pid="150" name="FSC#COOELAK@1.1001:ExternalDate">
    <vt:lpwstr/>
  </property>
  <property fmtid="{D5CDD505-2E9C-101B-9397-08002B2CF9AE}" pid="151" name="FSC#COOELAK@1.1001:SettlementApprovedAt">
    <vt:lpwstr/>
  </property>
  <property fmtid="{D5CDD505-2E9C-101B-9397-08002B2CF9AE}" pid="152" name="FSC#COOELAK@1.1001:BaseNumber">
    <vt:lpwstr>BO9110</vt:lpwstr>
  </property>
  <property fmtid="{D5CDD505-2E9C-101B-9397-08002B2CF9AE}" pid="153" name="FSC#COOELAK@1.1001:CurrentUserRolePos">
    <vt:lpwstr>Sachbearbeiter/in</vt:lpwstr>
  </property>
  <property fmtid="{D5CDD505-2E9C-101B-9397-08002B2CF9AE}" pid="154" name="FSC#COOELAK@1.1001:CurrentUserEmail">
    <vt:lpwstr>Andreas.Weis@stmuk.bayern.de</vt:lpwstr>
  </property>
  <property fmtid="{D5CDD505-2E9C-101B-9397-08002B2CF9AE}" pid="155" name="FSC#ELAKGOV@1.1001:PersonalSubjGender">
    <vt:lpwstr/>
  </property>
  <property fmtid="{D5CDD505-2E9C-101B-9397-08002B2CF9AE}" pid="156" name="FSC#ELAKGOV@1.1001:PersonalSubjFirstName">
    <vt:lpwstr/>
  </property>
  <property fmtid="{D5CDD505-2E9C-101B-9397-08002B2CF9AE}" pid="157" name="FSC#ELAKGOV@1.1001:PersonalSubjSurName">
    <vt:lpwstr/>
  </property>
  <property fmtid="{D5CDD505-2E9C-101B-9397-08002B2CF9AE}" pid="158" name="FSC#ELAKGOV@1.1001:PersonalSubjSalutation">
    <vt:lpwstr/>
  </property>
  <property fmtid="{D5CDD505-2E9C-101B-9397-08002B2CF9AE}" pid="159" name="FSC#ELAKGOV@1.1001:PersonalSubjAddress">
    <vt:lpwstr/>
  </property>
  <property fmtid="{D5CDD505-2E9C-101B-9397-08002B2CF9AE}" pid="160" name="FSC#ATSTATECFG@1.1001:Office">
    <vt:lpwstr/>
  </property>
  <property fmtid="{D5CDD505-2E9C-101B-9397-08002B2CF9AE}" pid="161" name="FSC#ATSTATECFG@1.1001:Agent">
    <vt:lpwstr>Christian Melchner</vt:lpwstr>
  </property>
  <property fmtid="{D5CDD505-2E9C-101B-9397-08002B2CF9AE}" pid="162" name="FSC#ATSTATECFG@1.1001:AgentPhone">
    <vt:lpwstr>2769</vt:lpwstr>
  </property>
  <property fmtid="{D5CDD505-2E9C-101B-9397-08002B2CF9AE}" pid="163" name="FSC#ATSTATECFG@1.1001:DepartmentFax">
    <vt:lpwstr/>
  </property>
  <property fmtid="{D5CDD505-2E9C-101B-9397-08002B2CF9AE}" pid="164" name="FSC#ATSTATECFG@1.1001:DepartmentEmail">
    <vt:lpwstr/>
  </property>
  <property fmtid="{D5CDD505-2E9C-101B-9397-08002B2CF9AE}" pid="165" name="FSC#ATSTATECFG@1.1001:SubfileDate">
    <vt:lpwstr>07.11.2019</vt:lpwstr>
  </property>
  <property fmtid="{D5CDD505-2E9C-101B-9397-08002B2CF9AE}" pid="166" name="FSC#ATSTATECFG@1.1001:SubfileSubject">
    <vt:lpwstr>Präsentation Winterdienstbesprechung 2019_VI.3_VI.4</vt:lpwstr>
  </property>
  <property fmtid="{D5CDD505-2E9C-101B-9397-08002B2CF9AE}" pid="167" name="FSC#ATSTATECFG@1.1001:DepartmentZipCode">
    <vt:lpwstr/>
  </property>
  <property fmtid="{D5CDD505-2E9C-101B-9397-08002B2CF9AE}" pid="168" name="FSC#ATSTATECFG@1.1001:DepartmentCountry">
    <vt:lpwstr/>
  </property>
  <property fmtid="{D5CDD505-2E9C-101B-9397-08002B2CF9AE}" pid="169" name="FSC#ATSTATECFG@1.1001:DepartmentCity">
    <vt:lpwstr/>
  </property>
  <property fmtid="{D5CDD505-2E9C-101B-9397-08002B2CF9AE}" pid="170" name="FSC#ATSTATECFG@1.1001:DepartmentStreet">
    <vt:lpwstr/>
  </property>
  <property fmtid="{D5CDD505-2E9C-101B-9397-08002B2CF9AE}" pid="171" name="FSC#ATSTATECFG@1.1001:DepartmentDVR">
    <vt:lpwstr/>
  </property>
  <property fmtid="{D5CDD505-2E9C-101B-9397-08002B2CF9AE}" pid="172" name="FSC#ATSTATECFG@1.1001:DepartmentUID">
    <vt:lpwstr/>
  </property>
  <property fmtid="{D5CDD505-2E9C-101B-9397-08002B2CF9AE}" pid="173" name="FSC#ATSTATECFG@1.1001:SubfileReference">
    <vt:lpwstr>VI.3-BO9110.0/36/5</vt:lpwstr>
  </property>
  <property fmtid="{D5CDD505-2E9C-101B-9397-08002B2CF9AE}" pid="174" name="FSC#ATSTATECFG@1.1001:Clause">
    <vt:lpwstr/>
  </property>
  <property fmtid="{D5CDD505-2E9C-101B-9397-08002B2CF9AE}" pid="175" name="FSC#ATSTATECFG@1.1001:ApprovedSignature">
    <vt:lpwstr/>
  </property>
  <property fmtid="{D5CDD505-2E9C-101B-9397-08002B2CF9AE}" pid="176" name="FSC#ATSTATECFG@1.1001:BankAccount">
    <vt:lpwstr/>
  </property>
  <property fmtid="{D5CDD505-2E9C-101B-9397-08002B2CF9AE}" pid="177" name="FSC#ATSTATECFG@1.1001:BankAccountOwner">
    <vt:lpwstr/>
  </property>
  <property fmtid="{D5CDD505-2E9C-101B-9397-08002B2CF9AE}" pid="178" name="FSC#ATSTATECFG@1.1001:BankInstitute">
    <vt:lpwstr/>
  </property>
  <property fmtid="{D5CDD505-2E9C-101B-9397-08002B2CF9AE}" pid="179" name="FSC#ATSTATECFG@1.1001:BankAccountID">
    <vt:lpwstr/>
  </property>
  <property fmtid="{D5CDD505-2E9C-101B-9397-08002B2CF9AE}" pid="180" name="FSC#ATSTATECFG@1.1001:BankAccountIBAN">
    <vt:lpwstr/>
  </property>
  <property fmtid="{D5CDD505-2E9C-101B-9397-08002B2CF9AE}" pid="181" name="FSC#ATSTATECFG@1.1001:BankAccountBIC">
    <vt:lpwstr/>
  </property>
  <property fmtid="{D5CDD505-2E9C-101B-9397-08002B2CF9AE}" pid="182" name="FSC#ATSTATECFG@1.1001:BankName">
    <vt:lpwstr/>
  </property>
  <property fmtid="{D5CDD505-2E9C-101B-9397-08002B2CF9AE}" pid="183" name="FSC#COOELAK@1.1001:ObjectAddressees">
    <vt:lpwstr/>
  </property>
  <property fmtid="{D5CDD505-2E9C-101B-9397-08002B2CF9AE}" pid="184" name="FSC#COOELAK@1.1001:replyreference">
    <vt:lpwstr/>
  </property>
  <property fmtid="{D5CDD505-2E9C-101B-9397-08002B2CF9AE}" pid="185" name="FSC#FSCGOVDE@1.1001:FileRefOUEmail">
    <vt:lpwstr/>
  </property>
  <property fmtid="{D5CDD505-2E9C-101B-9397-08002B2CF9AE}" pid="186" name="FSC#FSCGOVDE@1.1001:ProcedureReference">
    <vt:lpwstr>BO9110.0/36</vt:lpwstr>
  </property>
  <property fmtid="{D5CDD505-2E9C-101B-9397-08002B2CF9AE}" pid="187" name="FSC#FSCGOVDE@1.1001:FileSubject">
    <vt:lpwstr>Berufliche Schulen, Dienstbesprechungen mit Schulleitern, Fachbetreuern und Referenten der Regierungen, Arbeitsgemeinschaften (ArGE)</vt:lpwstr>
  </property>
  <property fmtid="{D5CDD505-2E9C-101B-9397-08002B2CF9AE}" pid="188" name="FSC#FSCGOVDE@1.1001:ProcedureSubject">
    <vt:lpwstr>Winterdienstbesprechung (VI.3,VI.4) 2019</vt:lpwstr>
  </property>
  <property fmtid="{D5CDD505-2E9C-101B-9397-08002B2CF9AE}" pid="189" name="FSC#FSCGOVDE@1.1001:SignFinalVersionBy">
    <vt:lpwstr/>
  </property>
  <property fmtid="{D5CDD505-2E9C-101B-9397-08002B2CF9AE}" pid="190" name="FSC#FSCGOVDE@1.1001:SignFinalVersionAt">
    <vt:lpwstr/>
  </property>
  <property fmtid="{D5CDD505-2E9C-101B-9397-08002B2CF9AE}" pid="191" name="FSC#FSCGOVDE@1.1001:ProcedureRefBarCode">
    <vt:lpwstr>*BO9110.0/36*</vt:lpwstr>
  </property>
  <property fmtid="{D5CDD505-2E9C-101B-9397-08002B2CF9AE}" pid="192" name="FSC#FSCGOVDE@1.1001:FileAddSubj">
    <vt:lpwstr/>
  </property>
  <property fmtid="{D5CDD505-2E9C-101B-9397-08002B2CF9AE}" pid="193" name="FSC#FSCGOVDE@1.1001:DocumentSubj">
    <vt:lpwstr> </vt:lpwstr>
  </property>
  <property fmtid="{D5CDD505-2E9C-101B-9397-08002B2CF9AE}" pid="194" name="FSC#FSCGOVDE@1.1001:FileRel">
    <vt:lpwstr/>
  </property>
  <property fmtid="{D5CDD505-2E9C-101B-9397-08002B2CF9AE}" pid="195" name="FSC#DEPRECONFIG@15.1001:DocumentTitle">
    <vt:lpwstr/>
  </property>
  <property fmtid="{D5CDD505-2E9C-101B-9397-08002B2CF9AE}" pid="196" name="FSC#DEPRECONFIG@15.1001:ProcedureTitle">
    <vt:lpwstr>Winterdienstbesprechung 12.2019</vt:lpwstr>
  </property>
  <property fmtid="{D5CDD505-2E9C-101B-9397-08002B2CF9AE}" pid="197" name="FSC#DEPRECONFIG@15.1001:AuthorTitle">
    <vt:lpwstr/>
  </property>
  <property fmtid="{D5CDD505-2E9C-101B-9397-08002B2CF9AE}" pid="198" name="FSC#DEPRECONFIG@15.1001:AuthorSalution">
    <vt:lpwstr/>
  </property>
  <property fmtid="{D5CDD505-2E9C-101B-9397-08002B2CF9AE}" pid="199" name="FSC#DEPRECONFIG@15.1001:AuthorName">
    <vt:lpwstr>Christian Melchner</vt:lpwstr>
  </property>
  <property fmtid="{D5CDD505-2E9C-101B-9397-08002B2CF9AE}" pid="200" name="FSC#DEPRECONFIG@15.1001:AuthorMail">
    <vt:lpwstr>Christian.Melchner@stmuk.bayern.de</vt:lpwstr>
  </property>
  <property fmtid="{D5CDD505-2E9C-101B-9397-08002B2CF9AE}" pid="201" name="FSC#DEPRECONFIG@15.1001:AuthorTelephone">
    <vt:lpwstr>2769</vt:lpwstr>
  </property>
  <property fmtid="{D5CDD505-2E9C-101B-9397-08002B2CF9AE}" pid="202" name="FSC#DEPRECONFIG@15.1001:AuthorFax">
    <vt:lpwstr/>
  </property>
  <property fmtid="{D5CDD505-2E9C-101B-9397-08002B2CF9AE}" pid="203" name="FSC#DEPRECONFIG@15.1001:AuthorOE">
    <vt:lpwstr>VI.3 (Referat VI.3 (StMUK))</vt:lpwstr>
  </property>
  <property fmtid="{D5CDD505-2E9C-101B-9397-08002B2CF9AE}" pid="204" name="FSC#COOSYSTEM@1.1:Container">
    <vt:lpwstr>COO.4001.106.5.6314162</vt:lpwstr>
  </property>
  <property fmtid="{D5CDD505-2E9C-101B-9397-08002B2CF9AE}" pid="205" name="FSC#FSCFOLIO@1.1001:docpropproject">
    <vt:lpwstr/>
  </property>
</Properties>
</file>