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12" r:id="rId2"/>
    <p:sldId id="311" r:id="rId3"/>
    <p:sldId id="267" r:id="rId4"/>
    <p:sldId id="268" r:id="rId5"/>
    <p:sldId id="309" r:id="rId6"/>
    <p:sldId id="293" r:id="rId7"/>
    <p:sldId id="307" r:id="rId8"/>
    <p:sldId id="297" r:id="rId9"/>
    <p:sldId id="295" r:id="rId10"/>
    <p:sldId id="296" r:id="rId11"/>
    <p:sldId id="298" r:id="rId12"/>
    <p:sldId id="299" r:id="rId13"/>
    <p:sldId id="302" r:id="rId14"/>
    <p:sldId id="313" r:id="rId15"/>
  </p:sldIdLst>
  <p:sldSz cx="9144000" cy="6858000" type="screen4x3"/>
  <p:notesSz cx="7102475" cy="10234613"/>
  <p:defaultTextStyle>
    <a:defPPr>
      <a:defRPr lang="de-DE"/>
    </a:defPPr>
    <a:lvl1pPr algn="l" rtl="0" eaLnBrk="0" fontAlgn="base" hangingPunct="0">
      <a:spcBef>
        <a:spcPct val="0"/>
      </a:spcBef>
      <a:spcAft>
        <a:spcPct val="0"/>
      </a:spcAft>
      <a:defRPr sz="26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600" kern="1200">
        <a:solidFill>
          <a:schemeClr val="tx1"/>
        </a:solidFill>
        <a:latin typeface="Arial" panose="020B0604020202020204" pitchFamily="34" charset="0"/>
        <a:ea typeface="+mn-ea"/>
        <a:cs typeface="+mn-cs"/>
      </a:defRPr>
    </a:lvl5pPr>
    <a:lvl6pPr marL="2286000" algn="l" defTabSz="914400" rtl="0" eaLnBrk="1" latinLnBrk="0" hangingPunct="1">
      <a:defRPr sz="2600" kern="1200">
        <a:solidFill>
          <a:schemeClr val="tx1"/>
        </a:solidFill>
        <a:latin typeface="Arial" panose="020B0604020202020204" pitchFamily="34" charset="0"/>
        <a:ea typeface="+mn-ea"/>
        <a:cs typeface="+mn-cs"/>
      </a:defRPr>
    </a:lvl6pPr>
    <a:lvl7pPr marL="2743200" algn="l" defTabSz="914400" rtl="0" eaLnBrk="1" latinLnBrk="0" hangingPunct="1">
      <a:defRPr sz="2600" kern="1200">
        <a:solidFill>
          <a:schemeClr val="tx1"/>
        </a:solidFill>
        <a:latin typeface="Arial" panose="020B0604020202020204" pitchFamily="34" charset="0"/>
        <a:ea typeface="+mn-ea"/>
        <a:cs typeface="+mn-cs"/>
      </a:defRPr>
    </a:lvl7pPr>
    <a:lvl8pPr marL="3200400" algn="l" defTabSz="914400" rtl="0" eaLnBrk="1" latinLnBrk="0" hangingPunct="1">
      <a:defRPr sz="2600" kern="1200">
        <a:solidFill>
          <a:schemeClr val="tx1"/>
        </a:solidFill>
        <a:latin typeface="Arial" panose="020B0604020202020204" pitchFamily="34" charset="0"/>
        <a:ea typeface="+mn-ea"/>
        <a:cs typeface="+mn-cs"/>
      </a:defRPr>
    </a:lvl8pPr>
    <a:lvl9pPr marL="3657600" algn="l" defTabSz="914400" rtl="0" eaLnBrk="1" latinLnBrk="0" hangingPunct="1">
      <a:defRPr sz="2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73">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05" autoAdjust="0"/>
    <p:restoredTop sz="84829" autoAdjust="0"/>
  </p:normalViewPr>
  <p:slideViewPr>
    <p:cSldViewPr>
      <p:cViewPr varScale="1">
        <p:scale>
          <a:sx n="131" d="100"/>
          <a:sy n="131" d="100"/>
        </p:scale>
        <p:origin x="1188" y="126"/>
      </p:cViewPr>
      <p:guideLst>
        <p:guide orient="horz" pos="73"/>
        <p:guide pos="2880"/>
      </p:guideLst>
    </p:cSldViewPr>
  </p:slideViewPr>
  <p:notesTextViewPr>
    <p:cViewPr>
      <p:scale>
        <a:sx n="100" d="100"/>
        <a:sy n="100" d="100"/>
      </p:scale>
      <p:origin x="0" y="0"/>
    </p:cViewPr>
  </p:notesTextViewPr>
  <p:notesViewPr>
    <p:cSldViewPr>
      <p:cViewPr varScale="1">
        <p:scale>
          <a:sx n="84" d="100"/>
          <a:sy n="84" d="100"/>
        </p:scale>
        <p:origin x="4157"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de-DE" altLang="de-DE"/>
          </a:p>
        </p:txBody>
      </p:sp>
      <p:sp>
        <p:nvSpPr>
          <p:cNvPr id="118787" name="Rectangle 3"/>
          <p:cNvSpPr>
            <a:spLocks noGrp="1" noChangeArrowheads="1"/>
          </p:cNvSpPr>
          <p:nvPr>
            <p:ph type="dt" sz="quarter" idx="1"/>
          </p:nvPr>
        </p:nvSpPr>
        <p:spPr bwMode="auto">
          <a:xfrm>
            <a:off x="4022725" y="0"/>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de-DE" altLang="de-DE"/>
          </a:p>
        </p:txBody>
      </p:sp>
      <p:sp>
        <p:nvSpPr>
          <p:cNvPr id="118788" name="Rectangle 4"/>
          <p:cNvSpPr>
            <a:spLocks noGrp="1" noChangeArrowheads="1"/>
          </p:cNvSpPr>
          <p:nvPr>
            <p:ph type="ftr" sz="quarter" idx="2"/>
          </p:nvPr>
        </p:nvSpPr>
        <p:spPr bwMode="auto">
          <a:xfrm>
            <a:off x="0" y="9721850"/>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de-DE" altLang="de-DE"/>
          </a:p>
        </p:txBody>
      </p:sp>
      <p:sp>
        <p:nvSpPr>
          <p:cNvPr id="118789" name="Rectangle 5"/>
          <p:cNvSpPr>
            <a:spLocks noGrp="1" noChangeArrowheads="1"/>
          </p:cNvSpPr>
          <p:nvPr>
            <p:ph type="sldNum" sz="quarter" idx="3"/>
          </p:nvPr>
        </p:nvSpPr>
        <p:spPr bwMode="auto">
          <a:xfrm>
            <a:off x="4022725" y="9721850"/>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C4FB25B-C92F-4605-B559-B7C8A2D0350E}"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39" tIns="47169" rIns="94339" bIns="47169" numCol="1" anchor="t" anchorCtr="0" compatLnSpc="1">
            <a:prstTxWarp prst="textNoShape">
              <a:avLst/>
            </a:prstTxWarp>
          </a:bodyPr>
          <a:lstStyle>
            <a:lvl1pPr defTabSz="942975" eaLnBrk="1" hangingPunct="1">
              <a:defRPr sz="1200"/>
            </a:lvl1pPr>
          </a:lstStyle>
          <a:p>
            <a:pPr>
              <a:defRPr/>
            </a:pPr>
            <a:endParaRPr lang="de-DE" altLang="de-DE"/>
          </a:p>
        </p:txBody>
      </p:sp>
      <p:sp>
        <p:nvSpPr>
          <p:cNvPr id="16387" name="Rectangle 3"/>
          <p:cNvSpPr>
            <a:spLocks noGrp="1" noChangeArrowheads="1"/>
          </p:cNvSpPr>
          <p:nvPr>
            <p:ph type="dt" idx="1"/>
          </p:nvPr>
        </p:nvSpPr>
        <p:spPr bwMode="auto">
          <a:xfrm>
            <a:off x="4022725" y="0"/>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39" tIns="47169" rIns="94339" bIns="47169" numCol="1" anchor="t" anchorCtr="0" compatLnSpc="1">
            <a:prstTxWarp prst="textNoShape">
              <a:avLst/>
            </a:prstTxWarp>
          </a:bodyPr>
          <a:lstStyle>
            <a:lvl1pPr algn="r" defTabSz="942975" eaLnBrk="1" hangingPunct="1">
              <a:defRPr sz="1200"/>
            </a:lvl1pPr>
          </a:lstStyle>
          <a:p>
            <a:pPr>
              <a:defRPr/>
            </a:pPr>
            <a:endParaRPr lang="de-DE" altLang="de-DE"/>
          </a:p>
        </p:txBody>
      </p:sp>
      <p:sp>
        <p:nvSpPr>
          <p:cNvPr id="2052" name="Rectangle 4"/>
          <p:cNvSpPr>
            <a:spLocks noGrp="1" noRot="1" noChangeAspect="1" noChangeArrowheads="1" noTextEdit="1"/>
          </p:cNvSpPr>
          <p:nvPr>
            <p:ph type="sldImg" idx="2"/>
          </p:nvPr>
        </p:nvSpPr>
        <p:spPr bwMode="auto">
          <a:xfrm>
            <a:off x="993775" y="768350"/>
            <a:ext cx="5116513"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709613" y="4860925"/>
            <a:ext cx="5683250"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39" tIns="47169" rIns="94339" bIns="47169" numCol="1" anchor="t" anchorCtr="0" compatLnSpc="1">
            <a:prstTxWarp prst="textNoShape">
              <a:avLst/>
            </a:prstTxWarp>
          </a:bodyPr>
          <a:lstStyle/>
          <a:p>
            <a:pPr lvl="0"/>
            <a:r>
              <a:rPr lang="de-DE" altLang="de-DE" noProof="0" smtClean="0"/>
              <a:t>Textmasterformate durch Klicken bearbeiten</a:t>
            </a:r>
          </a:p>
          <a:p>
            <a:pPr lvl="1"/>
            <a:r>
              <a:rPr lang="de-DE" altLang="de-DE" noProof="0" smtClean="0"/>
              <a:t>Zweite Ebene</a:t>
            </a:r>
          </a:p>
          <a:p>
            <a:pPr lvl="2"/>
            <a:r>
              <a:rPr lang="de-DE" altLang="de-DE" noProof="0" smtClean="0"/>
              <a:t>Dritte Ebene</a:t>
            </a:r>
          </a:p>
          <a:p>
            <a:pPr lvl="3"/>
            <a:r>
              <a:rPr lang="de-DE" altLang="de-DE" noProof="0" smtClean="0"/>
              <a:t>Vierte Ebene</a:t>
            </a:r>
          </a:p>
          <a:p>
            <a:pPr lvl="4"/>
            <a:r>
              <a:rPr lang="de-DE" altLang="de-DE" noProof="0" smtClean="0"/>
              <a:t>Fünfte Ebene</a:t>
            </a:r>
          </a:p>
        </p:txBody>
      </p:sp>
      <p:sp>
        <p:nvSpPr>
          <p:cNvPr id="16390" name="Rectangle 6"/>
          <p:cNvSpPr>
            <a:spLocks noGrp="1" noChangeArrowheads="1"/>
          </p:cNvSpPr>
          <p:nvPr>
            <p:ph type="ftr" sz="quarter" idx="4"/>
          </p:nvPr>
        </p:nvSpPr>
        <p:spPr bwMode="auto">
          <a:xfrm>
            <a:off x="0" y="9721850"/>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39" tIns="47169" rIns="94339" bIns="47169" numCol="1" anchor="b" anchorCtr="0" compatLnSpc="1">
            <a:prstTxWarp prst="textNoShape">
              <a:avLst/>
            </a:prstTxWarp>
          </a:bodyPr>
          <a:lstStyle>
            <a:lvl1pPr defTabSz="942975" eaLnBrk="1" hangingPunct="1">
              <a:defRPr sz="1200"/>
            </a:lvl1pPr>
          </a:lstStyle>
          <a:p>
            <a:pPr>
              <a:defRPr/>
            </a:pPr>
            <a:endParaRPr lang="de-DE" altLang="de-DE"/>
          </a:p>
        </p:txBody>
      </p:sp>
      <p:sp>
        <p:nvSpPr>
          <p:cNvPr id="16391" name="Rectangle 7"/>
          <p:cNvSpPr>
            <a:spLocks noGrp="1" noChangeArrowheads="1"/>
          </p:cNvSpPr>
          <p:nvPr>
            <p:ph type="sldNum" sz="quarter" idx="5"/>
          </p:nvPr>
        </p:nvSpPr>
        <p:spPr bwMode="auto">
          <a:xfrm>
            <a:off x="4022725" y="9721850"/>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39" tIns="47169" rIns="94339" bIns="47169" numCol="1" anchor="b" anchorCtr="0" compatLnSpc="1">
            <a:prstTxWarp prst="textNoShape">
              <a:avLst/>
            </a:prstTxWarp>
          </a:bodyPr>
          <a:lstStyle>
            <a:lvl1pPr algn="r" defTabSz="942975" eaLnBrk="1" hangingPunct="1">
              <a:defRPr sz="1200"/>
            </a:lvl1pPr>
          </a:lstStyle>
          <a:p>
            <a:pPr>
              <a:defRPr/>
            </a:pPr>
            <a:fld id="{4B2362ED-DCEA-4C6C-88CE-2A7857A51F5D}"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a:ln/>
        </p:spPr>
      </p:sp>
      <p:sp>
        <p:nvSpPr>
          <p:cNvPr id="28675" name="Notizenplatzhalter 2"/>
          <p:cNvSpPr>
            <a:spLocks noGrp="1"/>
          </p:cNvSpPr>
          <p:nvPr>
            <p:ph type="body" idx="1"/>
          </p:nvPr>
        </p:nvSpPr>
        <p:spPr>
          <a:noFill/>
        </p:spPr>
        <p:txBody>
          <a:bodyPr/>
          <a:lstStyle/>
          <a:p>
            <a:endParaRPr lang="de-DE" altLang="de-DE" smtClean="0">
              <a:latin typeface="Times" panose="02020603050405020304" pitchFamily="18" charset="0"/>
            </a:endParaRPr>
          </a:p>
        </p:txBody>
      </p:sp>
      <p:sp>
        <p:nvSpPr>
          <p:cNvPr id="28676" name="Foliennummernplatzhalter 3"/>
          <p:cNvSpPr>
            <a:spLocks noGrp="1"/>
          </p:cNvSpPr>
          <p:nvPr>
            <p:ph type="sldNum" sz="quarter" idx="5"/>
          </p:nvPr>
        </p:nvSpPr>
        <p:spPr>
          <a:noFill/>
        </p:spPr>
        <p:txBody>
          <a:bodyPr/>
          <a:lstStyle>
            <a:lvl1pPr>
              <a:defRPr sz="2400">
                <a:solidFill>
                  <a:schemeClr val="tx1"/>
                </a:solidFill>
                <a:latin typeface="Univers 55" charset="0"/>
              </a:defRPr>
            </a:lvl1pPr>
            <a:lvl2pPr marL="750620" indent="-287237">
              <a:defRPr sz="2400">
                <a:solidFill>
                  <a:schemeClr val="tx1"/>
                </a:solidFill>
                <a:latin typeface="Univers 55" charset="0"/>
              </a:defRPr>
            </a:lvl2pPr>
            <a:lvl3pPr marL="1153702" indent="-230107">
              <a:defRPr sz="2400">
                <a:solidFill>
                  <a:schemeClr val="tx1"/>
                </a:solidFill>
                <a:latin typeface="Univers 55" charset="0"/>
              </a:defRPr>
            </a:lvl3pPr>
            <a:lvl4pPr marL="1615498" indent="-230107">
              <a:defRPr sz="2400">
                <a:solidFill>
                  <a:schemeClr val="tx1"/>
                </a:solidFill>
                <a:latin typeface="Univers 55" charset="0"/>
              </a:defRPr>
            </a:lvl4pPr>
            <a:lvl5pPr marL="2078885" indent="-230107">
              <a:defRPr sz="2400">
                <a:solidFill>
                  <a:schemeClr val="tx1"/>
                </a:solidFill>
                <a:latin typeface="Univers 55" charset="0"/>
              </a:defRPr>
            </a:lvl5pPr>
            <a:lvl6pPr marL="2535922" indent="-230107" eaLnBrk="0" fontAlgn="base" hangingPunct="0">
              <a:spcBef>
                <a:spcPct val="0"/>
              </a:spcBef>
              <a:spcAft>
                <a:spcPct val="0"/>
              </a:spcAft>
              <a:defRPr sz="2400">
                <a:solidFill>
                  <a:schemeClr val="tx1"/>
                </a:solidFill>
                <a:latin typeface="Univers 55" charset="0"/>
              </a:defRPr>
            </a:lvl6pPr>
            <a:lvl7pPr marL="2992957" indent="-230107" eaLnBrk="0" fontAlgn="base" hangingPunct="0">
              <a:spcBef>
                <a:spcPct val="0"/>
              </a:spcBef>
              <a:spcAft>
                <a:spcPct val="0"/>
              </a:spcAft>
              <a:defRPr sz="2400">
                <a:solidFill>
                  <a:schemeClr val="tx1"/>
                </a:solidFill>
                <a:latin typeface="Univers 55" charset="0"/>
              </a:defRPr>
            </a:lvl7pPr>
            <a:lvl8pPr marL="3449992" indent="-230107" eaLnBrk="0" fontAlgn="base" hangingPunct="0">
              <a:spcBef>
                <a:spcPct val="0"/>
              </a:spcBef>
              <a:spcAft>
                <a:spcPct val="0"/>
              </a:spcAft>
              <a:defRPr sz="2400">
                <a:solidFill>
                  <a:schemeClr val="tx1"/>
                </a:solidFill>
                <a:latin typeface="Univers 55" charset="0"/>
              </a:defRPr>
            </a:lvl8pPr>
            <a:lvl9pPr marL="3907029" indent="-230107" eaLnBrk="0" fontAlgn="base" hangingPunct="0">
              <a:spcBef>
                <a:spcPct val="0"/>
              </a:spcBef>
              <a:spcAft>
                <a:spcPct val="0"/>
              </a:spcAft>
              <a:defRPr sz="2400">
                <a:solidFill>
                  <a:schemeClr val="tx1"/>
                </a:solidFill>
                <a:latin typeface="Univers 55" charset="0"/>
              </a:defRPr>
            </a:lvl9pPr>
          </a:lstStyle>
          <a:p>
            <a:fld id="{35F314C4-713C-47C2-AF8C-2C1AC59ABFED}" type="slidenum">
              <a:rPr lang="de-DE" altLang="de-DE" sz="1300"/>
              <a:pPr/>
              <a:t>1</a:t>
            </a:fld>
            <a:endParaRPr lang="de-DE" altLang="de-DE" sz="1300"/>
          </a:p>
        </p:txBody>
      </p:sp>
    </p:spTree>
    <p:extLst>
      <p:ext uri="{BB962C8B-B14F-4D97-AF65-F5344CB8AC3E}">
        <p14:creationId xmlns:p14="http://schemas.microsoft.com/office/powerpoint/2010/main" val="99167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42975">
              <a:defRPr sz="2600">
                <a:solidFill>
                  <a:schemeClr val="tx1"/>
                </a:solidFill>
                <a:latin typeface="Arial" panose="020B0604020202020204" pitchFamily="34" charset="0"/>
              </a:defRPr>
            </a:lvl1pPr>
            <a:lvl2pPr marL="742950" indent="-285750" defTabSz="942975">
              <a:defRPr sz="2600">
                <a:solidFill>
                  <a:schemeClr val="tx1"/>
                </a:solidFill>
                <a:latin typeface="Arial" panose="020B0604020202020204" pitchFamily="34" charset="0"/>
              </a:defRPr>
            </a:lvl2pPr>
            <a:lvl3pPr marL="1143000" indent="-228600" defTabSz="942975">
              <a:defRPr sz="2600">
                <a:solidFill>
                  <a:schemeClr val="tx1"/>
                </a:solidFill>
                <a:latin typeface="Arial" panose="020B0604020202020204" pitchFamily="34" charset="0"/>
              </a:defRPr>
            </a:lvl3pPr>
            <a:lvl4pPr marL="1600200" indent="-228600" defTabSz="942975">
              <a:defRPr sz="2600">
                <a:solidFill>
                  <a:schemeClr val="tx1"/>
                </a:solidFill>
                <a:latin typeface="Arial" panose="020B0604020202020204" pitchFamily="34" charset="0"/>
              </a:defRPr>
            </a:lvl4pPr>
            <a:lvl5pPr marL="2057400" indent="-228600" defTabSz="942975">
              <a:defRPr sz="2600">
                <a:solidFill>
                  <a:schemeClr val="tx1"/>
                </a:solidFill>
                <a:latin typeface="Arial" panose="020B0604020202020204" pitchFamily="34" charset="0"/>
              </a:defRPr>
            </a:lvl5pPr>
            <a:lvl6pPr marL="2514600" indent="-228600" defTabSz="942975" eaLnBrk="0" fontAlgn="base" hangingPunct="0">
              <a:spcBef>
                <a:spcPct val="0"/>
              </a:spcBef>
              <a:spcAft>
                <a:spcPct val="0"/>
              </a:spcAft>
              <a:defRPr sz="2600">
                <a:solidFill>
                  <a:schemeClr val="tx1"/>
                </a:solidFill>
                <a:latin typeface="Arial" panose="020B0604020202020204" pitchFamily="34" charset="0"/>
              </a:defRPr>
            </a:lvl6pPr>
            <a:lvl7pPr marL="2971800" indent="-228600" defTabSz="942975" eaLnBrk="0" fontAlgn="base" hangingPunct="0">
              <a:spcBef>
                <a:spcPct val="0"/>
              </a:spcBef>
              <a:spcAft>
                <a:spcPct val="0"/>
              </a:spcAft>
              <a:defRPr sz="2600">
                <a:solidFill>
                  <a:schemeClr val="tx1"/>
                </a:solidFill>
                <a:latin typeface="Arial" panose="020B0604020202020204" pitchFamily="34" charset="0"/>
              </a:defRPr>
            </a:lvl7pPr>
            <a:lvl8pPr marL="3429000" indent="-228600" defTabSz="942975" eaLnBrk="0" fontAlgn="base" hangingPunct="0">
              <a:spcBef>
                <a:spcPct val="0"/>
              </a:spcBef>
              <a:spcAft>
                <a:spcPct val="0"/>
              </a:spcAft>
              <a:defRPr sz="2600">
                <a:solidFill>
                  <a:schemeClr val="tx1"/>
                </a:solidFill>
                <a:latin typeface="Arial" panose="020B0604020202020204" pitchFamily="34" charset="0"/>
              </a:defRPr>
            </a:lvl8pPr>
            <a:lvl9pPr marL="3886200" indent="-228600" defTabSz="942975" eaLnBrk="0" fontAlgn="base" hangingPunct="0">
              <a:spcBef>
                <a:spcPct val="0"/>
              </a:spcBef>
              <a:spcAft>
                <a:spcPct val="0"/>
              </a:spcAft>
              <a:defRPr sz="2600">
                <a:solidFill>
                  <a:schemeClr val="tx1"/>
                </a:solidFill>
                <a:latin typeface="Arial" panose="020B0604020202020204" pitchFamily="34" charset="0"/>
              </a:defRPr>
            </a:lvl9pPr>
          </a:lstStyle>
          <a:p>
            <a:fld id="{E75FA387-A787-4421-B18C-FC0C3D991D89}" type="slidenum">
              <a:rPr lang="de-DE" altLang="de-DE" sz="1200" smtClean="0"/>
              <a:pPr/>
              <a:t>3</a:t>
            </a:fld>
            <a:endParaRPr lang="de-DE" altLang="de-DE" sz="1200"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r>
              <a:rPr lang="de-DE" altLang="de-DE" smtClean="0"/>
              <a:t>Diese und die nächste Folie wurden von mir im Nachhinein eingefügt, da die sinnvolle Integration der bisherigen SE-Maßnahmen in ein schlüssiges Konzept m.E. eine der größten Stärken von QmbS darstellt.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defTabSz="942975">
              <a:defRPr sz="2600">
                <a:solidFill>
                  <a:schemeClr val="tx1"/>
                </a:solidFill>
                <a:latin typeface="Arial" panose="020B0604020202020204" pitchFamily="34" charset="0"/>
              </a:defRPr>
            </a:lvl1pPr>
            <a:lvl2pPr marL="742950" indent="-285750" defTabSz="942975">
              <a:defRPr sz="2600">
                <a:solidFill>
                  <a:schemeClr val="tx1"/>
                </a:solidFill>
                <a:latin typeface="Arial" panose="020B0604020202020204" pitchFamily="34" charset="0"/>
              </a:defRPr>
            </a:lvl2pPr>
            <a:lvl3pPr marL="1143000" indent="-228600" defTabSz="942975">
              <a:defRPr sz="2600">
                <a:solidFill>
                  <a:schemeClr val="tx1"/>
                </a:solidFill>
                <a:latin typeface="Arial" panose="020B0604020202020204" pitchFamily="34" charset="0"/>
              </a:defRPr>
            </a:lvl3pPr>
            <a:lvl4pPr marL="1600200" indent="-228600" defTabSz="942975">
              <a:defRPr sz="2600">
                <a:solidFill>
                  <a:schemeClr val="tx1"/>
                </a:solidFill>
                <a:latin typeface="Arial" panose="020B0604020202020204" pitchFamily="34" charset="0"/>
              </a:defRPr>
            </a:lvl4pPr>
            <a:lvl5pPr marL="2057400" indent="-228600" defTabSz="942975">
              <a:defRPr sz="2600">
                <a:solidFill>
                  <a:schemeClr val="tx1"/>
                </a:solidFill>
                <a:latin typeface="Arial" panose="020B0604020202020204" pitchFamily="34" charset="0"/>
              </a:defRPr>
            </a:lvl5pPr>
            <a:lvl6pPr marL="2514600" indent="-228600" defTabSz="942975" eaLnBrk="0" fontAlgn="base" hangingPunct="0">
              <a:spcBef>
                <a:spcPct val="0"/>
              </a:spcBef>
              <a:spcAft>
                <a:spcPct val="0"/>
              </a:spcAft>
              <a:defRPr sz="2600">
                <a:solidFill>
                  <a:schemeClr val="tx1"/>
                </a:solidFill>
                <a:latin typeface="Arial" panose="020B0604020202020204" pitchFamily="34" charset="0"/>
              </a:defRPr>
            </a:lvl6pPr>
            <a:lvl7pPr marL="2971800" indent="-228600" defTabSz="942975" eaLnBrk="0" fontAlgn="base" hangingPunct="0">
              <a:spcBef>
                <a:spcPct val="0"/>
              </a:spcBef>
              <a:spcAft>
                <a:spcPct val="0"/>
              </a:spcAft>
              <a:defRPr sz="2600">
                <a:solidFill>
                  <a:schemeClr val="tx1"/>
                </a:solidFill>
                <a:latin typeface="Arial" panose="020B0604020202020204" pitchFamily="34" charset="0"/>
              </a:defRPr>
            </a:lvl7pPr>
            <a:lvl8pPr marL="3429000" indent="-228600" defTabSz="942975" eaLnBrk="0" fontAlgn="base" hangingPunct="0">
              <a:spcBef>
                <a:spcPct val="0"/>
              </a:spcBef>
              <a:spcAft>
                <a:spcPct val="0"/>
              </a:spcAft>
              <a:defRPr sz="2600">
                <a:solidFill>
                  <a:schemeClr val="tx1"/>
                </a:solidFill>
                <a:latin typeface="Arial" panose="020B0604020202020204" pitchFamily="34" charset="0"/>
              </a:defRPr>
            </a:lvl8pPr>
            <a:lvl9pPr marL="3886200" indent="-228600" defTabSz="942975" eaLnBrk="0" fontAlgn="base" hangingPunct="0">
              <a:spcBef>
                <a:spcPct val="0"/>
              </a:spcBef>
              <a:spcAft>
                <a:spcPct val="0"/>
              </a:spcAft>
              <a:defRPr sz="2600">
                <a:solidFill>
                  <a:schemeClr val="tx1"/>
                </a:solidFill>
                <a:latin typeface="Arial" panose="020B0604020202020204" pitchFamily="34" charset="0"/>
              </a:defRPr>
            </a:lvl9pPr>
          </a:lstStyle>
          <a:p>
            <a:fld id="{EDC48267-819D-4386-831D-A72877BAA668}" type="slidenum">
              <a:rPr lang="de-DE" altLang="de-DE" sz="1200" smtClean="0"/>
              <a:pPr/>
              <a:t>6</a:t>
            </a:fld>
            <a:endParaRPr lang="de-DE" altLang="de-DE" sz="1200"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r>
              <a:rPr lang="de-DE" altLang="de-DE" smtClean="0"/>
              <a:t>Die Folienreihenfolge wurde von mir verändert und zwar mit folgenden Überlegungen:</a:t>
            </a:r>
          </a:p>
          <a:p>
            <a:pPr eaLnBrk="1" hangingPunct="1">
              <a:buFontTx/>
              <a:buChar char="•"/>
            </a:pPr>
            <a:r>
              <a:rPr lang="de-DE" altLang="de-DE" smtClean="0"/>
              <a:t>Im Gegensatz zu uns können viele Kollegen mit QmbS nicht allzu viel anfangen. Daran ändert auch die Tatsache nichts, dass evtl. an den Schulen schon Veranstaltungen gelaufen sind. Das ist keine Kritik, da die Lehrerschaft ja auch vom Tagesgeschäft stark belastet wird.</a:t>
            </a:r>
          </a:p>
          <a:p>
            <a:pPr eaLnBrk="1" hangingPunct="1">
              <a:buFontTx/>
              <a:buChar char="•"/>
            </a:pPr>
            <a:r>
              <a:rPr lang="de-DE" altLang="de-DE" smtClean="0"/>
              <a:t>Daher scheint mir – vor den Vorteilen – eine Kurzcharakterisierung der jeweiligen QmbS-Komponente sinnvoll.</a:t>
            </a:r>
          </a:p>
          <a:p>
            <a:pPr eaLnBrk="1" hangingPunct="1">
              <a:buFontTx/>
              <a:buChar char="•"/>
            </a:pPr>
            <a:r>
              <a:rPr lang="de-DE" altLang="de-DE" smtClean="0"/>
              <a:t>Im Anschluss an die jeweilige Charakterisierung erfolgt dann die Darstellung der Vorteile und – im Rahmen dieser Vorgehensweise stringent – geordnet nach QmbS-Komponenten.</a:t>
            </a:r>
          </a:p>
          <a:p>
            <a:pPr eaLnBrk="1" hangingPunct="1">
              <a:buFontTx/>
              <a:buChar char="•"/>
            </a:pPr>
            <a:r>
              <a:rPr lang="de-DE" altLang="de-DE" smtClean="0"/>
              <a:t>Dadurch können auch die ästhetisch problematischen, da mit Informationen zugekleisterten,  QmbS-Vorteilsfolien vermieden werden (sorry).</a:t>
            </a:r>
          </a:p>
          <a:p>
            <a:pPr eaLnBrk="1" hangingPunct="1">
              <a:buFontTx/>
              <a:buChar char="•"/>
            </a:pPr>
            <a:endParaRPr lang="de-DE" alt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defTabSz="942975">
              <a:defRPr sz="2600">
                <a:solidFill>
                  <a:schemeClr val="tx1"/>
                </a:solidFill>
                <a:latin typeface="Arial" panose="020B0604020202020204" pitchFamily="34" charset="0"/>
              </a:defRPr>
            </a:lvl1pPr>
            <a:lvl2pPr marL="742950" indent="-285750" defTabSz="942975">
              <a:defRPr sz="2600">
                <a:solidFill>
                  <a:schemeClr val="tx1"/>
                </a:solidFill>
                <a:latin typeface="Arial" panose="020B0604020202020204" pitchFamily="34" charset="0"/>
              </a:defRPr>
            </a:lvl2pPr>
            <a:lvl3pPr marL="1143000" indent="-228600" defTabSz="942975">
              <a:defRPr sz="2600">
                <a:solidFill>
                  <a:schemeClr val="tx1"/>
                </a:solidFill>
                <a:latin typeface="Arial" panose="020B0604020202020204" pitchFamily="34" charset="0"/>
              </a:defRPr>
            </a:lvl3pPr>
            <a:lvl4pPr marL="1600200" indent="-228600" defTabSz="942975">
              <a:defRPr sz="2600">
                <a:solidFill>
                  <a:schemeClr val="tx1"/>
                </a:solidFill>
                <a:latin typeface="Arial" panose="020B0604020202020204" pitchFamily="34" charset="0"/>
              </a:defRPr>
            </a:lvl4pPr>
            <a:lvl5pPr marL="2057400" indent="-228600" defTabSz="942975">
              <a:defRPr sz="2600">
                <a:solidFill>
                  <a:schemeClr val="tx1"/>
                </a:solidFill>
                <a:latin typeface="Arial" panose="020B0604020202020204" pitchFamily="34" charset="0"/>
              </a:defRPr>
            </a:lvl5pPr>
            <a:lvl6pPr marL="2514600" indent="-228600" defTabSz="942975" eaLnBrk="0" fontAlgn="base" hangingPunct="0">
              <a:spcBef>
                <a:spcPct val="0"/>
              </a:spcBef>
              <a:spcAft>
                <a:spcPct val="0"/>
              </a:spcAft>
              <a:defRPr sz="2600">
                <a:solidFill>
                  <a:schemeClr val="tx1"/>
                </a:solidFill>
                <a:latin typeface="Arial" panose="020B0604020202020204" pitchFamily="34" charset="0"/>
              </a:defRPr>
            </a:lvl6pPr>
            <a:lvl7pPr marL="2971800" indent="-228600" defTabSz="942975" eaLnBrk="0" fontAlgn="base" hangingPunct="0">
              <a:spcBef>
                <a:spcPct val="0"/>
              </a:spcBef>
              <a:spcAft>
                <a:spcPct val="0"/>
              </a:spcAft>
              <a:defRPr sz="2600">
                <a:solidFill>
                  <a:schemeClr val="tx1"/>
                </a:solidFill>
                <a:latin typeface="Arial" panose="020B0604020202020204" pitchFamily="34" charset="0"/>
              </a:defRPr>
            </a:lvl7pPr>
            <a:lvl8pPr marL="3429000" indent="-228600" defTabSz="942975" eaLnBrk="0" fontAlgn="base" hangingPunct="0">
              <a:spcBef>
                <a:spcPct val="0"/>
              </a:spcBef>
              <a:spcAft>
                <a:spcPct val="0"/>
              </a:spcAft>
              <a:defRPr sz="2600">
                <a:solidFill>
                  <a:schemeClr val="tx1"/>
                </a:solidFill>
                <a:latin typeface="Arial" panose="020B0604020202020204" pitchFamily="34" charset="0"/>
              </a:defRPr>
            </a:lvl8pPr>
            <a:lvl9pPr marL="3886200" indent="-228600" defTabSz="942975" eaLnBrk="0" fontAlgn="base" hangingPunct="0">
              <a:spcBef>
                <a:spcPct val="0"/>
              </a:spcBef>
              <a:spcAft>
                <a:spcPct val="0"/>
              </a:spcAft>
              <a:defRPr sz="2600">
                <a:solidFill>
                  <a:schemeClr val="tx1"/>
                </a:solidFill>
                <a:latin typeface="Arial" panose="020B0604020202020204" pitchFamily="34" charset="0"/>
              </a:defRPr>
            </a:lvl9pPr>
          </a:lstStyle>
          <a:p>
            <a:fld id="{3F47508A-28CA-4096-B7F1-C3F15363B3D3}" type="slidenum">
              <a:rPr lang="de-DE" altLang="de-DE" sz="1200" smtClean="0"/>
              <a:pPr/>
              <a:t>12</a:t>
            </a:fld>
            <a:endParaRPr lang="de-DE" altLang="de-DE" sz="12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de-DE" altLang="de-DE" smtClean="0"/>
              <a:t>Die Darstellung wurde von mir geändert, da die Ursprungsdarstellung in großen Räumen von hinten wohl nur schlecht lesbar gewesen ist.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42975">
              <a:defRPr sz="2600">
                <a:solidFill>
                  <a:schemeClr val="tx1"/>
                </a:solidFill>
                <a:latin typeface="Arial" panose="020B0604020202020204" pitchFamily="34" charset="0"/>
              </a:defRPr>
            </a:lvl1pPr>
            <a:lvl2pPr marL="742950" indent="-285750" defTabSz="942975">
              <a:defRPr sz="2600">
                <a:solidFill>
                  <a:schemeClr val="tx1"/>
                </a:solidFill>
                <a:latin typeface="Arial" panose="020B0604020202020204" pitchFamily="34" charset="0"/>
              </a:defRPr>
            </a:lvl2pPr>
            <a:lvl3pPr marL="1143000" indent="-228600" defTabSz="942975">
              <a:defRPr sz="2600">
                <a:solidFill>
                  <a:schemeClr val="tx1"/>
                </a:solidFill>
                <a:latin typeface="Arial" panose="020B0604020202020204" pitchFamily="34" charset="0"/>
              </a:defRPr>
            </a:lvl3pPr>
            <a:lvl4pPr marL="1600200" indent="-228600" defTabSz="942975">
              <a:defRPr sz="2600">
                <a:solidFill>
                  <a:schemeClr val="tx1"/>
                </a:solidFill>
                <a:latin typeface="Arial" panose="020B0604020202020204" pitchFamily="34" charset="0"/>
              </a:defRPr>
            </a:lvl4pPr>
            <a:lvl5pPr marL="2057400" indent="-228600" defTabSz="942975">
              <a:defRPr sz="2600">
                <a:solidFill>
                  <a:schemeClr val="tx1"/>
                </a:solidFill>
                <a:latin typeface="Arial" panose="020B0604020202020204" pitchFamily="34" charset="0"/>
              </a:defRPr>
            </a:lvl5pPr>
            <a:lvl6pPr marL="2514600" indent="-228600" defTabSz="942975" eaLnBrk="0" fontAlgn="base" hangingPunct="0">
              <a:spcBef>
                <a:spcPct val="0"/>
              </a:spcBef>
              <a:spcAft>
                <a:spcPct val="0"/>
              </a:spcAft>
              <a:defRPr sz="2600">
                <a:solidFill>
                  <a:schemeClr val="tx1"/>
                </a:solidFill>
                <a:latin typeface="Arial" panose="020B0604020202020204" pitchFamily="34" charset="0"/>
              </a:defRPr>
            </a:lvl6pPr>
            <a:lvl7pPr marL="2971800" indent="-228600" defTabSz="942975" eaLnBrk="0" fontAlgn="base" hangingPunct="0">
              <a:spcBef>
                <a:spcPct val="0"/>
              </a:spcBef>
              <a:spcAft>
                <a:spcPct val="0"/>
              </a:spcAft>
              <a:defRPr sz="2600">
                <a:solidFill>
                  <a:schemeClr val="tx1"/>
                </a:solidFill>
                <a:latin typeface="Arial" panose="020B0604020202020204" pitchFamily="34" charset="0"/>
              </a:defRPr>
            </a:lvl7pPr>
            <a:lvl8pPr marL="3429000" indent="-228600" defTabSz="942975" eaLnBrk="0" fontAlgn="base" hangingPunct="0">
              <a:spcBef>
                <a:spcPct val="0"/>
              </a:spcBef>
              <a:spcAft>
                <a:spcPct val="0"/>
              </a:spcAft>
              <a:defRPr sz="2600">
                <a:solidFill>
                  <a:schemeClr val="tx1"/>
                </a:solidFill>
                <a:latin typeface="Arial" panose="020B0604020202020204" pitchFamily="34" charset="0"/>
              </a:defRPr>
            </a:lvl8pPr>
            <a:lvl9pPr marL="3886200" indent="-228600" defTabSz="942975" eaLnBrk="0" fontAlgn="base" hangingPunct="0">
              <a:spcBef>
                <a:spcPct val="0"/>
              </a:spcBef>
              <a:spcAft>
                <a:spcPct val="0"/>
              </a:spcAft>
              <a:defRPr sz="2600">
                <a:solidFill>
                  <a:schemeClr val="tx1"/>
                </a:solidFill>
                <a:latin typeface="Arial" panose="020B0604020202020204" pitchFamily="34" charset="0"/>
              </a:defRPr>
            </a:lvl9pPr>
          </a:lstStyle>
          <a:p>
            <a:fld id="{3EE8A008-E7F0-43A4-892B-D8DC6BB0A53B}" type="slidenum">
              <a:rPr lang="de-DE" altLang="de-DE" sz="1200" smtClean="0"/>
              <a:pPr/>
              <a:t>13</a:t>
            </a:fld>
            <a:endParaRPr lang="de-DE" altLang="de-DE" sz="120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de-DE" altLang="de-DE" sz="1000" smtClean="0"/>
              <a:t>Die Folie ist ziemlich gruselig (sorry). Soll ich die nochmal überarbeiten.</a:t>
            </a:r>
          </a:p>
          <a:p>
            <a:pPr eaLnBrk="1" hangingPunct="1"/>
            <a:r>
              <a:rPr lang="de-DE" altLang="de-DE" sz="1000" smtClean="0"/>
              <a:t>Da es sich um einen ziemlichen Aufwand handelt, wolle ich vorher mal fragen.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a:ln/>
        </p:spPr>
      </p:sp>
      <p:sp>
        <p:nvSpPr>
          <p:cNvPr id="35843" name="Notizenplatzhalter 2"/>
          <p:cNvSpPr>
            <a:spLocks noGrp="1"/>
          </p:cNvSpPr>
          <p:nvPr>
            <p:ph type="body" idx="1"/>
          </p:nvPr>
        </p:nvSpPr>
        <p:spPr>
          <a:noFill/>
        </p:spPr>
        <p:txBody>
          <a:bodyPr/>
          <a:lstStyle/>
          <a:p>
            <a:endParaRPr lang="de-DE" altLang="de-DE" smtClean="0">
              <a:latin typeface="Times" panose="02020603050405020304" pitchFamily="18" charset="0"/>
            </a:endParaRPr>
          </a:p>
        </p:txBody>
      </p:sp>
      <p:sp>
        <p:nvSpPr>
          <p:cNvPr id="35844" name="Foliennummernplatzhalter 3"/>
          <p:cNvSpPr>
            <a:spLocks noGrp="1"/>
          </p:cNvSpPr>
          <p:nvPr>
            <p:ph type="sldNum" sz="quarter" idx="5"/>
          </p:nvPr>
        </p:nvSpPr>
        <p:spPr>
          <a:noFill/>
        </p:spPr>
        <p:txBody>
          <a:bodyPr/>
          <a:lstStyle>
            <a:lvl1pPr>
              <a:defRPr sz="2400">
                <a:solidFill>
                  <a:schemeClr val="tx1"/>
                </a:solidFill>
                <a:latin typeface="Univers 55" charset="0"/>
              </a:defRPr>
            </a:lvl1pPr>
            <a:lvl2pPr marL="742686" indent="-285648">
              <a:defRPr sz="2400">
                <a:solidFill>
                  <a:schemeClr val="tx1"/>
                </a:solidFill>
                <a:latin typeface="Univers 55" charset="0"/>
              </a:defRPr>
            </a:lvl2pPr>
            <a:lvl3pPr marL="1142592" indent="-228519">
              <a:defRPr sz="2400">
                <a:solidFill>
                  <a:schemeClr val="tx1"/>
                </a:solidFill>
                <a:latin typeface="Univers 55" charset="0"/>
              </a:defRPr>
            </a:lvl3pPr>
            <a:lvl4pPr marL="1599631" indent="-228519">
              <a:defRPr sz="2400">
                <a:solidFill>
                  <a:schemeClr val="tx1"/>
                </a:solidFill>
                <a:latin typeface="Univers 55" charset="0"/>
              </a:defRPr>
            </a:lvl4pPr>
            <a:lvl5pPr marL="2056667" indent="-228519">
              <a:defRPr sz="2400">
                <a:solidFill>
                  <a:schemeClr val="tx1"/>
                </a:solidFill>
                <a:latin typeface="Univers 55" charset="0"/>
              </a:defRPr>
            </a:lvl5pPr>
            <a:lvl6pPr marL="2513702" indent="-228519" eaLnBrk="0" fontAlgn="base" hangingPunct="0">
              <a:spcBef>
                <a:spcPct val="0"/>
              </a:spcBef>
              <a:spcAft>
                <a:spcPct val="0"/>
              </a:spcAft>
              <a:defRPr sz="2400">
                <a:solidFill>
                  <a:schemeClr val="tx1"/>
                </a:solidFill>
                <a:latin typeface="Univers 55" charset="0"/>
              </a:defRPr>
            </a:lvl6pPr>
            <a:lvl7pPr marL="2970739" indent="-228519" eaLnBrk="0" fontAlgn="base" hangingPunct="0">
              <a:spcBef>
                <a:spcPct val="0"/>
              </a:spcBef>
              <a:spcAft>
                <a:spcPct val="0"/>
              </a:spcAft>
              <a:defRPr sz="2400">
                <a:solidFill>
                  <a:schemeClr val="tx1"/>
                </a:solidFill>
                <a:latin typeface="Univers 55" charset="0"/>
              </a:defRPr>
            </a:lvl7pPr>
            <a:lvl8pPr marL="3427775" indent="-228519" eaLnBrk="0" fontAlgn="base" hangingPunct="0">
              <a:spcBef>
                <a:spcPct val="0"/>
              </a:spcBef>
              <a:spcAft>
                <a:spcPct val="0"/>
              </a:spcAft>
              <a:defRPr sz="2400">
                <a:solidFill>
                  <a:schemeClr val="tx1"/>
                </a:solidFill>
                <a:latin typeface="Univers 55" charset="0"/>
              </a:defRPr>
            </a:lvl8pPr>
            <a:lvl9pPr marL="3884814" indent="-228519" eaLnBrk="0" fontAlgn="base" hangingPunct="0">
              <a:spcBef>
                <a:spcPct val="0"/>
              </a:spcBef>
              <a:spcAft>
                <a:spcPct val="0"/>
              </a:spcAft>
              <a:defRPr sz="2400">
                <a:solidFill>
                  <a:schemeClr val="tx1"/>
                </a:solidFill>
                <a:latin typeface="Univers 55" charset="0"/>
              </a:defRPr>
            </a:lvl9pPr>
          </a:lstStyle>
          <a:p>
            <a:fld id="{46955D42-F40E-446D-8E25-D05B2FDA37F9}" type="slidenum">
              <a:rPr lang="de-DE" altLang="de-DE" sz="1300"/>
              <a:pPr/>
              <a:t>14</a:t>
            </a:fld>
            <a:endParaRPr lang="de-DE" altLang="de-DE" sz="1300"/>
          </a:p>
        </p:txBody>
      </p:sp>
    </p:spTree>
    <p:extLst>
      <p:ext uri="{BB962C8B-B14F-4D97-AF65-F5344CB8AC3E}">
        <p14:creationId xmlns:p14="http://schemas.microsoft.com/office/powerpoint/2010/main" val="4062019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774273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28650" y="1825625"/>
            <a:ext cx="7886700" cy="4351338"/>
          </a:xfrm>
          <a:prstGeom prst="rect">
            <a:avLst/>
          </a:prstGeo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342386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28650" y="365125"/>
            <a:ext cx="5762625" cy="5811838"/>
          </a:xfrm>
          <a:prstGeom prst="rect">
            <a:avLst/>
          </a:prstGeo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53518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28650" y="365125"/>
            <a:ext cx="7886700" cy="5811838"/>
          </a:xfrm>
          <a:prstGeom prst="rect">
            <a:avLst/>
          </a:prstGeo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327428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628650" y="1825625"/>
            <a:ext cx="7886700" cy="4351338"/>
          </a:xfrm>
          <a:prstGeom prst="rect">
            <a:avLst/>
          </a:prstGeo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113004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a:prstGeom prst="rect">
            <a:avLst/>
          </a:prstGeo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Formatvorlagen des Textmasters bearbeiten</a:t>
            </a:r>
          </a:p>
        </p:txBody>
      </p:sp>
    </p:spTree>
    <p:extLst>
      <p:ext uri="{BB962C8B-B14F-4D97-AF65-F5344CB8AC3E}">
        <p14:creationId xmlns:p14="http://schemas.microsoft.com/office/powerpoint/2010/main" val="3203731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28650" y="1825625"/>
            <a:ext cx="3867150" cy="4351338"/>
          </a:xfrm>
          <a:prstGeom prst="rect">
            <a:avLst/>
          </a:prstGeo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825625"/>
            <a:ext cx="3867150" cy="4351338"/>
          </a:xfrm>
          <a:prstGeom prst="rect">
            <a:avLst/>
          </a:prstGeo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491310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a:prstGeom prst="rect">
            <a:avLst/>
          </a:prstGeo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630238" y="2505075"/>
            <a:ext cx="3868737" cy="3684588"/>
          </a:xfrm>
          <a:prstGeom prst="rect">
            <a:avLst/>
          </a:prstGeo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4629150" y="2505075"/>
            <a:ext cx="3887788" cy="3684588"/>
          </a:xfrm>
          <a:prstGeom prst="rect">
            <a:avLst/>
          </a:prstGeo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235001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smtClean="0"/>
              <a:t>Titelmasterformat durch Klicken bearbeiten</a:t>
            </a:r>
            <a:endParaRPr lang="de-DE"/>
          </a:p>
        </p:txBody>
      </p:sp>
    </p:spTree>
    <p:extLst>
      <p:ext uri="{BB962C8B-B14F-4D97-AF65-F5344CB8AC3E}">
        <p14:creationId xmlns:p14="http://schemas.microsoft.com/office/powerpoint/2010/main" val="234079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6306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a:prstGeom prst="rect">
            <a:avLst/>
          </a:prstGeo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Tree>
    <p:extLst>
      <p:ext uri="{BB962C8B-B14F-4D97-AF65-F5344CB8AC3E}">
        <p14:creationId xmlns:p14="http://schemas.microsoft.com/office/powerpoint/2010/main" val="3751074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a:prstGeom prst="rect">
            <a:avLst/>
          </a:prstGeo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Tree>
    <p:extLst>
      <p:ext uri="{BB962C8B-B14F-4D97-AF65-F5344CB8AC3E}">
        <p14:creationId xmlns:p14="http://schemas.microsoft.com/office/powerpoint/2010/main" val="88332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11" descr="QmbS-Log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596336" y="1196752"/>
            <a:ext cx="1140870" cy="1247758"/>
          </a:xfrm>
          <a:prstGeom prst="rect">
            <a:avLst/>
          </a:prstGeom>
          <a:noFill/>
          <a:ln w="22225">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5" name="Rectangle 2"/>
          <p:cNvSpPr>
            <a:spLocks noGrp="1" noChangeArrowheads="1"/>
          </p:cNvSpPr>
          <p:nvPr>
            <p:ph type="title"/>
          </p:nvPr>
        </p:nvSpPr>
        <p:spPr bwMode="auto">
          <a:xfrm>
            <a:off x="157163" y="1396037"/>
            <a:ext cx="714375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lvl="0"/>
            <a:r>
              <a:rPr lang="de-DE" altLang="de-DE" dirty="0" smtClean="0"/>
              <a:t>Mastertitelformat bearbeiten</a:t>
            </a:r>
          </a:p>
        </p:txBody>
      </p:sp>
      <p:sp>
        <p:nvSpPr>
          <p:cNvPr id="16" name="Rectangle 3"/>
          <p:cNvSpPr>
            <a:spLocks noGrp="1" noChangeArrowheads="1"/>
          </p:cNvSpPr>
          <p:nvPr>
            <p:ph type="body" idx="1"/>
          </p:nvPr>
        </p:nvSpPr>
        <p:spPr bwMode="auto">
          <a:xfrm>
            <a:off x="144463" y="1946275"/>
            <a:ext cx="7156450"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de-DE" dirty="0" smtClean="0"/>
              <a:t>Mastertextformat bearbeiten</a:t>
            </a:r>
          </a:p>
          <a:p>
            <a:pPr lvl="1"/>
            <a:r>
              <a:rPr lang="de-DE" altLang="de-DE" dirty="0" smtClean="0"/>
              <a:t>Zweite Ebene</a:t>
            </a:r>
          </a:p>
          <a:p>
            <a:pPr lvl="2"/>
            <a:r>
              <a:rPr lang="de-DE" altLang="de-DE" dirty="0" smtClean="0"/>
              <a:t>Dritte Ebene</a:t>
            </a:r>
          </a:p>
          <a:p>
            <a:pPr lvl="3"/>
            <a:r>
              <a:rPr lang="de-DE" altLang="de-DE" dirty="0" smtClean="0"/>
              <a:t>Vierte Ebene</a:t>
            </a:r>
          </a:p>
          <a:p>
            <a:pPr lvl="4"/>
            <a:r>
              <a:rPr lang="de-DE" altLang="de-DE" dirty="0" smtClean="0"/>
              <a:t>Fünfte Ebene</a:t>
            </a:r>
          </a:p>
        </p:txBody>
      </p:sp>
      <p:sp>
        <p:nvSpPr>
          <p:cNvPr id="17" name="Rectangle 4"/>
          <p:cNvSpPr>
            <a:spLocks noGrp="1" noChangeArrowheads="1"/>
          </p:cNvSpPr>
          <p:nvPr>
            <p:ph type="dt" sz="half" idx="2"/>
          </p:nvPr>
        </p:nvSpPr>
        <p:spPr bwMode="auto">
          <a:xfrm>
            <a:off x="165100" y="6267450"/>
            <a:ext cx="977900"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defTabSz="863600">
              <a:defRPr sz="900">
                <a:solidFill>
                  <a:srgbClr val="808080"/>
                </a:solidFill>
                <a:latin typeface="Univers LT 55 Std" charset="0"/>
              </a:defRPr>
            </a:lvl1pPr>
          </a:lstStyle>
          <a:p>
            <a:pPr>
              <a:defRPr/>
            </a:pPr>
            <a:endParaRPr lang="de-DE" altLang="de-DE"/>
          </a:p>
        </p:txBody>
      </p:sp>
      <p:sp>
        <p:nvSpPr>
          <p:cNvPr id="18" name="Rectangle 5"/>
          <p:cNvSpPr>
            <a:spLocks noGrp="1" noChangeArrowheads="1"/>
          </p:cNvSpPr>
          <p:nvPr>
            <p:ph type="ftr" sz="quarter" idx="3"/>
          </p:nvPr>
        </p:nvSpPr>
        <p:spPr bwMode="auto">
          <a:xfrm>
            <a:off x="1219200" y="6267450"/>
            <a:ext cx="5486400"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defTabSz="863600">
              <a:defRPr sz="900">
                <a:solidFill>
                  <a:srgbClr val="808080"/>
                </a:solidFill>
                <a:latin typeface="Univers LT 55 Std" charset="0"/>
              </a:defRPr>
            </a:lvl1pPr>
          </a:lstStyle>
          <a:p>
            <a:pPr>
              <a:defRPr/>
            </a:pPr>
            <a:endParaRPr lang="de-DE" altLang="de-DE"/>
          </a:p>
        </p:txBody>
      </p:sp>
      <p:sp>
        <p:nvSpPr>
          <p:cNvPr id="19" name="Rectangle 6"/>
          <p:cNvSpPr>
            <a:spLocks noGrp="1" noChangeArrowheads="1"/>
          </p:cNvSpPr>
          <p:nvPr>
            <p:ph type="sldNum" sz="quarter" idx="4"/>
          </p:nvPr>
        </p:nvSpPr>
        <p:spPr bwMode="auto">
          <a:xfrm>
            <a:off x="6781800" y="6267450"/>
            <a:ext cx="504825"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lgn="r" defTabSz="863600">
              <a:defRPr sz="900">
                <a:solidFill>
                  <a:srgbClr val="808080"/>
                </a:solidFill>
                <a:latin typeface="Univers LT 55 Std" charset="0"/>
              </a:defRPr>
            </a:lvl1pPr>
          </a:lstStyle>
          <a:p>
            <a:fld id="{EB035244-7E9C-4EE5-B7C6-62648EEF73B1}" type="slidenum">
              <a:rPr lang="de-DE" altLang="de-DE"/>
              <a:pPr/>
              <a:t>‹Nr.›</a:t>
            </a:fld>
            <a:endParaRPr lang="de-DE" altLang="de-DE"/>
          </a:p>
        </p:txBody>
      </p:sp>
      <p:sp>
        <p:nvSpPr>
          <p:cNvPr id="20" name="Line 12"/>
          <p:cNvSpPr>
            <a:spLocks noChangeShapeType="1"/>
          </p:cNvSpPr>
          <p:nvPr userDrawn="1"/>
        </p:nvSpPr>
        <p:spPr bwMode="auto">
          <a:xfrm flipH="1">
            <a:off x="7380312" y="1275490"/>
            <a:ext cx="0" cy="5581650"/>
          </a:xfrm>
          <a:prstGeom prst="line">
            <a:avLst/>
          </a:prstGeom>
          <a:noFill/>
          <a:ln w="6350">
            <a:solidFill>
              <a:srgbClr val="4198C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21" name="Picture 24" descr="C:\Users\Km-Url-Mon\AppData\Local\Microsoft\Windows\Temporary Internet Files\Content.Outlook\1W3RW3N3\A4_hoch_RGB_stmuk_2018_mi_d.jp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123728" y="29914"/>
            <a:ext cx="6891461" cy="983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Line 22"/>
          <p:cNvSpPr>
            <a:spLocks noChangeShapeType="1"/>
          </p:cNvSpPr>
          <p:nvPr userDrawn="1"/>
        </p:nvSpPr>
        <p:spPr bwMode="auto">
          <a:xfrm flipH="1" flipV="1">
            <a:off x="0" y="1257894"/>
            <a:ext cx="7380312" cy="17596"/>
          </a:xfrm>
          <a:prstGeom prst="line">
            <a:avLst/>
          </a:prstGeom>
          <a:noFill/>
          <a:ln w="6350">
            <a:solidFill>
              <a:srgbClr val="4198C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 name="Rectangle 13"/>
          <p:cNvSpPr>
            <a:spLocks noChangeArrowheads="1"/>
          </p:cNvSpPr>
          <p:nvPr userDrawn="1"/>
        </p:nvSpPr>
        <p:spPr bwMode="auto">
          <a:xfrm>
            <a:off x="7474000" y="2627086"/>
            <a:ext cx="2089150"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eaLnBrk="1" hangingPunct="1">
              <a:spcBef>
                <a:spcPct val="10000"/>
              </a:spcBef>
              <a:defRPr/>
            </a:pPr>
            <a:r>
              <a:rPr lang="de-DE" altLang="de-DE" sz="1000" b="1" dirty="0" smtClean="0">
                <a:solidFill>
                  <a:schemeClr val="accent2"/>
                </a:solidFill>
              </a:rPr>
              <a:t>Q</a:t>
            </a:r>
            <a:r>
              <a:rPr lang="de-DE" altLang="de-DE" sz="1000" b="1" dirty="0" smtClean="0">
                <a:solidFill>
                  <a:schemeClr val="bg2"/>
                </a:solidFill>
              </a:rPr>
              <a:t>ualitäts</a:t>
            </a:r>
            <a:r>
              <a:rPr lang="de-DE" altLang="de-DE" sz="1000" b="1" dirty="0" smtClean="0">
                <a:solidFill>
                  <a:schemeClr val="accent2"/>
                </a:solidFill>
              </a:rPr>
              <a:t>m</a:t>
            </a:r>
            <a:r>
              <a:rPr lang="de-DE" altLang="de-DE" sz="1000" b="1" dirty="0" smtClean="0">
                <a:solidFill>
                  <a:schemeClr val="bg2"/>
                </a:solidFill>
              </a:rPr>
              <a:t>anagement an</a:t>
            </a:r>
          </a:p>
          <a:p>
            <a:pPr eaLnBrk="1" hangingPunct="1">
              <a:spcBef>
                <a:spcPct val="10000"/>
              </a:spcBef>
              <a:defRPr/>
            </a:pPr>
            <a:r>
              <a:rPr lang="de-DE" altLang="de-DE" sz="1000" b="1" dirty="0" smtClean="0">
                <a:solidFill>
                  <a:schemeClr val="accent2"/>
                </a:solidFill>
              </a:rPr>
              <a:t>b</a:t>
            </a:r>
            <a:r>
              <a:rPr lang="de-DE" altLang="de-DE" sz="1000" b="1" dirty="0" smtClean="0">
                <a:solidFill>
                  <a:schemeClr val="bg2"/>
                </a:solidFill>
              </a:rPr>
              <a:t>eruflichen</a:t>
            </a:r>
          </a:p>
          <a:p>
            <a:pPr eaLnBrk="1" hangingPunct="1">
              <a:spcBef>
                <a:spcPct val="10000"/>
              </a:spcBef>
              <a:defRPr/>
            </a:pPr>
            <a:r>
              <a:rPr lang="de-DE" altLang="de-DE" sz="1000" b="1" dirty="0" smtClean="0">
                <a:solidFill>
                  <a:schemeClr val="accent2"/>
                </a:solidFill>
              </a:rPr>
              <a:t>S</a:t>
            </a:r>
            <a:r>
              <a:rPr lang="de-DE" altLang="de-DE" sz="1000" b="1" dirty="0" smtClean="0">
                <a:solidFill>
                  <a:schemeClr val="bg2"/>
                </a:solidFill>
              </a:rPr>
              <a:t>chulen </a:t>
            </a:r>
          </a:p>
          <a:p>
            <a:pPr eaLnBrk="1" hangingPunct="1">
              <a:spcBef>
                <a:spcPct val="10000"/>
              </a:spcBef>
              <a:defRPr/>
            </a:pPr>
            <a:r>
              <a:rPr lang="de-DE" altLang="de-DE" sz="1000" b="1" dirty="0" smtClean="0">
                <a:solidFill>
                  <a:schemeClr val="bg2"/>
                </a:solidFill>
              </a:rPr>
              <a:t>in Bayern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1.png"/><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214;FFENTLICHKEITSARBEIT/PRAESENTATIONEN/Pr&#228;sentationen%2008/081016_BS%20Abensberg/081010_COMENIUS/beobachtungsbogen_klassenfuehrung.doc" TargetMode="External"/><Relationship Id="rId2" Type="http://schemas.openxmlformats.org/officeDocument/2006/relationships/hyperlink" Target="../../../&#214;FFENTLICHKEITSARBEIT/PRAESENTATIONEN/Pr&#228;sentationen%2008/081016_BS%20Abensberg/081010_COMENIUS/professionelles_lehrerhandeln.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hidden="1"/>
          <p:cNvSpPr>
            <a:spLocks noGrp="1"/>
          </p:cNvSpPr>
          <p:nvPr>
            <p:ph type="ctrTitle"/>
          </p:nvPr>
        </p:nvSpPr>
        <p:spPr/>
        <p:txBody>
          <a:bodyPr/>
          <a:lstStyle/>
          <a:p>
            <a:r>
              <a:rPr lang="de-DE" dirty="0" err="1" smtClean="0"/>
              <a:t>Qmbs</a:t>
            </a:r>
            <a:r>
              <a:rPr lang="de-DE" dirty="0" smtClean="0"/>
              <a:t> (Qualitätsmanagement an beruflichen Schulen in Bayern)</a:t>
            </a:r>
            <a:endParaRPr lang="de-DE" dirty="0"/>
          </a:p>
        </p:txBody>
      </p:sp>
      <p:sp>
        <p:nvSpPr>
          <p:cNvPr id="3075" name="Rectangle 3"/>
          <p:cNvSpPr>
            <a:spLocks noGrp="1" noChangeArrowheads="1"/>
          </p:cNvSpPr>
          <p:nvPr>
            <p:ph type="subTitle" idx="1"/>
          </p:nvPr>
        </p:nvSpPr>
        <p:spPr/>
        <p:txBody>
          <a:bodyPr/>
          <a:lstStyle/>
          <a:p>
            <a:r>
              <a:rPr lang="de-DE" altLang="de-DE" smtClean="0"/>
              <a:t>Untertitel</a:t>
            </a:r>
          </a:p>
        </p:txBody>
      </p:sp>
      <p:grpSp>
        <p:nvGrpSpPr>
          <p:cNvPr id="3076" name="Group 13" descr="blau hinterlegter Text:&#10;QmbS&#10;(Qualitätsmanagement an beruflichen Schulen in Bayern)&#10;Ministerialdirigent German Denneborg&#10;Abteilung Berufliche Schulen, Erwachsenenbidlung und Schulsport im Bayerischen Staatsminsiterium Unterricht und Kultus&#10;München, 23.07.2020" title="QmbS (Qualitätsmanagement an beruflichen Schulen in Bayern)"/>
          <p:cNvGrpSpPr>
            <a:grpSpLocks/>
          </p:cNvGrpSpPr>
          <p:nvPr/>
        </p:nvGrpSpPr>
        <p:grpSpPr bwMode="auto">
          <a:xfrm>
            <a:off x="1961" y="1340031"/>
            <a:ext cx="7267734" cy="5517970"/>
            <a:chOff x="0" y="798"/>
            <a:chExt cx="4328" cy="3286"/>
          </a:xfrm>
        </p:grpSpPr>
        <p:sp>
          <p:nvSpPr>
            <p:cNvPr id="3078" name="Rectangle 11"/>
            <p:cNvSpPr>
              <a:spLocks noChangeArrowheads="1"/>
            </p:cNvSpPr>
            <p:nvPr/>
          </p:nvSpPr>
          <p:spPr bwMode="auto">
            <a:xfrm>
              <a:off x="0" y="798"/>
              <a:ext cx="4328" cy="3286"/>
            </a:xfrm>
            <a:prstGeom prst="rect">
              <a:avLst/>
            </a:prstGeom>
            <a:solidFill>
              <a:srgbClr val="3694D0"/>
            </a:solidFill>
            <a:ln>
              <a:noFill/>
            </a:ln>
            <a:effectLst/>
            <a:extLst>
              <a:ext uri="{91240B29-F687-4F45-9708-019B960494DF}">
                <a14:hiddenLine xmlns:a14="http://schemas.microsoft.com/office/drawing/2010/main" w="9525">
                  <a:solidFill>
                    <a:srgbClr val="008DC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Univers 55" charset="0"/>
                </a:defRPr>
              </a:lvl1pPr>
              <a:lvl2pPr marL="742950" indent="-285750">
                <a:defRPr sz="2400">
                  <a:solidFill>
                    <a:schemeClr val="tx1"/>
                  </a:solidFill>
                  <a:latin typeface="Univers 55" charset="0"/>
                </a:defRPr>
              </a:lvl2pPr>
              <a:lvl3pPr marL="1143000" indent="-228600">
                <a:defRPr sz="2400">
                  <a:solidFill>
                    <a:schemeClr val="tx1"/>
                  </a:solidFill>
                  <a:latin typeface="Univers 55" charset="0"/>
                </a:defRPr>
              </a:lvl3pPr>
              <a:lvl4pPr marL="1600200" indent="-228600">
                <a:defRPr sz="2400">
                  <a:solidFill>
                    <a:schemeClr val="tx1"/>
                  </a:solidFill>
                  <a:latin typeface="Univers 55" charset="0"/>
                </a:defRPr>
              </a:lvl4pPr>
              <a:lvl5pPr marL="2057400" indent="-228600">
                <a:defRPr sz="2400">
                  <a:solidFill>
                    <a:schemeClr val="tx1"/>
                  </a:solidFill>
                  <a:latin typeface="Univers 55" charset="0"/>
                </a:defRPr>
              </a:lvl5pPr>
              <a:lvl6pPr marL="2514600" indent="-228600" eaLnBrk="0" fontAlgn="base" hangingPunct="0">
                <a:spcBef>
                  <a:spcPct val="0"/>
                </a:spcBef>
                <a:spcAft>
                  <a:spcPct val="0"/>
                </a:spcAft>
                <a:defRPr sz="2400">
                  <a:solidFill>
                    <a:schemeClr val="tx1"/>
                  </a:solidFill>
                  <a:latin typeface="Univers 55" charset="0"/>
                </a:defRPr>
              </a:lvl6pPr>
              <a:lvl7pPr marL="2971800" indent="-228600" eaLnBrk="0" fontAlgn="base" hangingPunct="0">
                <a:spcBef>
                  <a:spcPct val="0"/>
                </a:spcBef>
                <a:spcAft>
                  <a:spcPct val="0"/>
                </a:spcAft>
                <a:defRPr sz="2400">
                  <a:solidFill>
                    <a:schemeClr val="tx1"/>
                  </a:solidFill>
                  <a:latin typeface="Univers 55" charset="0"/>
                </a:defRPr>
              </a:lvl7pPr>
              <a:lvl8pPr marL="3429000" indent="-228600" eaLnBrk="0" fontAlgn="base" hangingPunct="0">
                <a:spcBef>
                  <a:spcPct val="0"/>
                </a:spcBef>
                <a:spcAft>
                  <a:spcPct val="0"/>
                </a:spcAft>
                <a:defRPr sz="2400">
                  <a:solidFill>
                    <a:schemeClr val="tx1"/>
                  </a:solidFill>
                  <a:latin typeface="Univers 55" charset="0"/>
                </a:defRPr>
              </a:lvl8pPr>
              <a:lvl9pPr marL="3886200" indent="-228600" eaLnBrk="0" fontAlgn="base" hangingPunct="0">
                <a:spcBef>
                  <a:spcPct val="0"/>
                </a:spcBef>
                <a:spcAft>
                  <a:spcPct val="0"/>
                </a:spcAft>
                <a:defRPr sz="2400">
                  <a:solidFill>
                    <a:schemeClr val="tx1"/>
                  </a:solidFill>
                  <a:latin typeface="Univers 55" charset="0"/>
                </a:defRPr>
              </a:lvl9pPr>
            </a:lstStyle>
            <a:p>
              <a:pPr algn="ctr"/>
              <a:endParaRPr lang="de-DE" altLang="de-DE" sz="2116">
                <a:latin typeface="Univers LT Std 55" charset="0"/>
              </a:endParaRPr>
            </a:p>
          </p:txBody>
        </p:sp>
        <p:sp>
          <p:nvSpPr>
            <p:cNvPr id="3079" name="Text Box 12"/>
            <p:cNvSpPr txBox="1">
              <a:spLocks noChangeArrowheads="1"/>
            </p:cNvSpPr>
            <p:nvPr/>
          </p:nvSpPr>
          <p:spPr bwMode="auto">
            <a:xfrm>
              <a:off x="227" y="983"/>
              <a:ext cx="3991" cy="2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Univers 55" charset="0"/>
                </a:defRPr>
              </a:lvl1pPr>
              <a:lvl2pPr marL="742950" indent="-285750">
                <a:defRPr sz="2400">
                  <a:solidFill>
                    <a:schemeClr val="tx1"/>
                  </a:solidFill>
                  <a:latin typeface="Univers 55" charset="0"/>
                </a:defRPr>
              </a:lvl2pPr>
              <a:lvl3pPr marL="1143000" indent="-228600">
                <a:defRPr sz="2400">
                  <a:solidFill>
                    <a:schemeClr val="tx1"/>
                  </a:solidFill>
                  <a:latin typeface="Univers 55" charset="0"/>
                </a:defRPr>
              </a:lvl3pPr>
              <a:lvl4pPr marL="1600200" indent="-228600">
                <a:defRPr sz="2400">
                  <a:solidFill>
                    <a:schemeClr val="tx1"/>
                  </a:solidFill>
                  <a:latin typeface="Univers 55" charset="0"/>
                </a:defRPr>
              </a:lvl4pPr>
              <a:lvl5pPr marL="2057400" indent="-228600">
                <a:defRPr sz="2400">
                  <a:solidFill>
                    <a:schemeClr val="tx1"/>
                  </a:solidFill>
                  <a:latin typeface="Univers 55" charset="0"/>
                </a:defRPr>
              </a:lvl5pPr>
              <a:lvl6pPr marL="2514600" indent="-228600" eaLnBrk="0" fontAlgn="base" hangingPunct="0">
                <a:spcBef>
                  <a:spcPct val="0"/>
                </a:spcBef>
                <a:spcAft>
                  <a:spcPct val="0"/>
                </a:spcAft>
                <a:defRPr sz="2400">
                  <a:solidFill>
                    <a:schemeClr val="tx1"/>
                  </a:solidFill>
                  <a:latin typeface="Univers 55" charset="0"/>
                </a:defRPr>
              </a:lvl6pPr>
              <a:lvl7pPr marL="2971800" indent="-228600" eaLnBrk="0" fontAlgn="base" hangingPunct="0">
                <a:spcBef>
                  <a:spcPct val="0"/>
                </a:spcBef>
                <a:spcAft>
                  <a:spcPct val="0"/>
                </a:spcAft>
                <a:defRPr sz="2400">
                  <a:solidFill>
                    <a:schemeClr val="tx1"/>
                  </a:solidFill>
                  <a:latin typeface="Univers 55" charset="0"/>
                </a:defRPr>
              </a:lvl7pPr>
              <a:lvl8pPr marL="3429000" indent="-228600" eaLnBrk="0" fontAlgn="base" hangingPunct="0">
                <a:spcBef>
                  <a:spcPct val="0"/>
                </a:spcBef>
                <a:spcAft>
                  <a:spcPct val="0"/>
                </a:spcAft>
                <a:defRPr sz="2400">
                  <a:solidFill>
                    <a:schemeClr val="tx1"/>
                  </a:solidFill>
                  <a:latin typeface="Univers 55" charset="0"/>
                </a:defRPr>
              </a:lvl8pPr>
              <a:lvl9pPr marL="3886200" indent="-228600" eaLnBrk="0" fontAlgn="base" hangingPunct="0">
                <a:spcBef>
                  <a:spcPct val="0"/>
                </a:spcBef>
                <a:spcAft>
                  <a:spcPct val="0"/>
                </a:spcAft>
                <a:defRPr sz="2400">
                  <a:solidFill>
                    <a:schemeClr val="tx1"/>
                  </a:solidFill>
                  <a:latin typeface="Univers 55" charset="0"/>
                </a:defRPr>
              </a:lvl9pPr>
            </a:lstStyle>
            <a:p>
              <a:pPr algn="ctr" eaLnBrk="1" hangingPunct="1">
                <a:spcBef>
                  <a:spcPct val="50000"/>
                </a:spcBef>
              </a:pPr>
              <a:r>
                <a:rPr lang="de-DE" altLang="de-DE" sz="3200" b="1" dirty="0" err="1">
                  <a:solidFill>
                    <a:schemeClr val="bg1"/>
                  </a:solidFill>
                </a:rPr>
                <a:t>QmbS</a:t>
              </a:r>
              <a:r>
                <a:rPr lang="de-DE" altLang="de-DE" sz="3200" b="1" dirty="0">
                  <a:solidFill>
                    <a:schemeClr val="bg1"/>
                  </a:solidFill>
                </a:rPr>
                <a:t/>
              </a:r>
              <a:br>
                <a:rPr lang="de-DE" altLang="de-DE" sz="3200" b="1" dirty="0">
                  <a:solidFill>
                    <a:schemeClr val="bg1"/>
                  </a:solidFill>
                </a:rPr>
              </a:br>
              <a:r>
                <a:rPr lang="de-DE" altLang="de-DE" sz="2800" b="1" dirty="0">
                  <a:solidFill>
                    <a:schemeClr val="bg1"/>
                  </a:solidFill>
                </a:rPr>
                <a:t> (Qualitätsmanagement</a:t>
              </a:r>
              <a:br>
                <a:rPr lang="de-DE" altLang="de-DE" sz="2800" b="1" dirty="0">
                  <a:solidFill>
                    <a:schemeClr val="bg1"/>
                  </a:solidFill>
                </a:rPr>
              </a:br>
              <a:r>
                <a:rPr lang="de-DE" altLang="de-DE" sz="2800" b="1" dirty="0">
                  <a:solidFill>
                    <a:schemeClr val="bg1"/>
                  </a:solidFill>
                </a:rPr>
                <a:t>an</a:t>
              </a:r>
              <a:br>
                <a:rPr lang="de-DE" altLang="de-DE" sz="2800" b="1" dirty="0">
                  <a:solidFill>
                    <a:schemeClr val="bg1"/>
                  </a:solidFill>
                </a:rPr>
              </a:br>
              <a:r>
                <a:rPr lang="de-DE" altLang="de-DE" sz="2800" b="1" dirty="0">
                  <a:solidFill>
                    <a:schemeClr val="bg1"/>
                  </a:solidFill>
                </a:rPr>
                <a:t>beruflichen Schulen in Bayern)</a:t>
              </a:r>
              <a:r>
                <a:rPr lang="de-DE" altLang="de-DE" sz="1800" b="1" dirty="0">
                  <a:solidFill>
                    <a:schemeClr val="bg1"/>
                  </a:solidFill>
                </a:rPr>
                <a:t> </a:t>
              </a:r>
            </a:p>
            <a:p>
              <a:pPr algn="ctr"/>
              <a:r>
                <a:rPr lang="de-DE" altLang="de-DE" sz="1692" dirty="0">
                  <a:solidFill>
                    <a:schemeClr val="bg1"/>
                  </a:solidFill>
                  <a:latin typeface="Verdana" panose="020B0604030504040204" pitchFamily="34" charset="0"/>
                </a:rPr>
                <a:t/>
              </a:r>
              <a:br>
                <a:rPr lang="de-DE" altLang="de-DE" sz="1692" dirty="0">
                  <a:solidFill>
                    <a:schemeClr val="bg1"/>
                  </a:solidFill>
                  <a:latin typeface="Verdana" panose="020B0604030504040204" pitchFamily="34" charset="0"/>
                </a:rPr>
              </a:br>
              <a:r>
                <a:rPr lang="de-DE" altLang="de-DE" sz="1904" dirty="0">
                  <a:solidFill>
                    <a:schemeClr val="bg1"/>
                  </a:solidFill>
                  <a:latin typeface="Verdana" panose="020B0604030504040204" pitchFamily="34" charset="0"/>
                </a:rPr>
                <a:t>Ministerialdirigent German Denneborg</a:t>
              </a:r>
            </a:p>
            <a:p>
              <a:pPr algn="ctr"/>
              <a:r>
                <a:rPr lang="de-DE" altLang="de-DE" sz="1692" dirty="0">
                  <a:solidFill>
                    <a:schemeClr val="bg1"/>
                  </a:solidFill>
                  <a:latin typeface="Verdana" panose="020B0604030504040204" pitchFamily="34" charset="0"/>
                </a:rPr>
                <a:t/>
              </a:r>
              <a:br>
                <a:rPr lang="de-DE" altLang="de-DE" sz="1692" dirty="0">
                  <a:solidFill>
                    <a:schemeClr val="bg1"/>
                  </a:solidFill>
                  <a:latin typeface="Verdana" panose="020B0604030504040204" pitchFamily="34" charset="0"/>
                </a:rPr>
              </a:br>
              <a:r>
                <a:rPr lang="de-DE" altLang="de-DE" sz="1692" dirty="0">
                  <a:solidFill>
                    <a:schemeClr val="bg1"/>
                  </a:solidFill>
                  <a:latin typeface="Verdana" panose="020B0604030504040204" pitchFamily="34" charset="0"/>
                </a:rPr>
                <a:t/>
              </a:r>
              <a:br>
                <a:rPr lang="de-DE" altLang="de-DE" sz="1692" dirty="0">
                  <a:solidFill>
                    <a:schemeClr val="bg1"/>
                  </a:solidFill>
                  <a:latin typeface="Verdana" panose="020B0604030504040204" pitchFamily="34" charset="0"/>
                </a:rPr>
              </a:br>
              <a:r>
                <a:rPr lang="de-DE" altLang="de-DE" sz="1692" dirty="0">
                  <a:solidFill>
                    <a:schemeClr val="bg1"/>
                  </a:solidFill>
                  <a:latin typeface="Verdana" panose="020B0604030504040204" pitchFamily="34" charset="0"/>
                </a:rPr>
                <a:t>Abteilung </a:t>
              </a:r>
              <a:r>
                <a:rPr lang="de-DE" altLang="de-DE" sz="1692" i="1" dirty="0">
                  <a:solidFill>
                    <a:schemeClr val="bg1"/>
                  </a:solidFill>
                  <a:latin typeface="Verdana" panose="020B0604030504040204" pitchFamily="34" charset="0"/>
                </a:rPr>
                <a:t>Berufliche Schulen, Erwachsenenbildung und Schulsport</a:t>
              </a:r>
              <a:r>
                <a:rPr lang="de-DE" altLang="de-DE" sz="1692" dirty="0">
                  <a:solidFill>
                    <a:schemeClr val="bg1"/>
                  </a:solidFill>
                  <a:latin typeface="Verdana" panose="020B0604030504040204" pitchFamily="34" charset="0"/>
                </a:rPr>
                <a:t> im Bayerischen Staatsministerium Unterricht und Kultus</a:t>
              </a:r>
              <a:endParaRPr lang="de-DE" altLang="de-DE" sz="1692" dirty="0">
                <a:solidFill>
                  <a:schemeClr val="bg1"/>
                </a:solidFill>
                <a:latin typeface="Univers LT Std 55" charset="0"/>
              </a:endParaRPr>
            </a:p>
          </p:txBody>
        </p:sp>
      </p:grpSp>
      <p:cxnSp>
        <p:nvCxnSpPr>
          <p:cNvPr id="3077" name="Gerade Verbindung 2" descr="eine gerade Linie, die als Trennung zum unteren Datum dient" title="gerade Linie"/>
          <p:cNvCxnSpPr>
            <a:cxnSpLocks noChangeShapeType="1"/>
          </p:cNvCxnSpPr>
          <p:nvPr/>
        </p:nvCxnSpPr>
        <p:spPr bwMode="auto">
          <a:xfrm>
            <a:off x="893636" y="6018749"/>
            <a:ext cx="5484385" cy="0"/>
          </a:xfrm>
          <a:prstGeom prst="line">
            <a:avLst/>
          </a:prstGeom>
          <a:noFill/>
          <a:ln w="1270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hteck 1"/>
          <p:cNvSpPr/>
          <p:nvPr/>
        </p:nvSpPr>
        <p:spPr>
          <a:xfrm>
            <a:off x="2520585" y="6250631"/>
            <a:ext cx="2274982" cy="320216"/>
          </a:xfrm>
          <a:prstGeom prst="rect">
            <a:avLst/>
          </a:prstGeom>
        </p:spPr>
        <p:txBody>
          <a:bodyPr wrap="none">
            <a:spAutoFit/>
          </a:bodyPr>
          <a:lstStyle/>
          <a:p>
            <a:pPr algn="ctr" eaLnBrk="1" hangingPunct="1"/>
            <a:r>
              <a:rPr lang="de-DE" altLang="de-DE" sz="1481" dirty="0">
                <a:solidFill>
                  <a:schemeClr val="bg1"/>
                </a:solidFill>
                <a:latin typeface="Verdana" panose="020B0604030504040204" pitchFamily="34" charset="0"/>
                <a:ea typeface="Verdana" panose="020B0604030504040204" pitchFamily="34" charset="0"/>
              </a:rPr>
              <a:t>München, 23.07.2020</a:t>
            </a:r>
          </a:p>
        </p:txBody>
      </p:sp>
    </p:spTree>
    <p:extLst>
      <p:ext uri="{BB962C8B-B14F-4D97-AF65-F5344CB8AC3E}">
        <p14:creationId xmlns:p14="http://schemas.microsoft.com/office/powerpoint/2010/main" val="880321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3395" y="2493095"/>
            <a:ext cx="4332582" cy="300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algn="r" eaLnBrk="1" hangingPunct="1">
              <a:spcBef>
                <a:spcPct val="50000"/>
              </a:spcBef>
            </a:pPr>
            <a:r>
              <a:rPr lang="de-DE" altLang="de-DE" sz="1800" b="1" dirty="0">
                <a:solidFill>
                  <a:schemeClr val="accent2"/>
                </a:solidFill>
              </a:rPr>
              <a:t>Ergänzt</a:t>
            </a:r>
            <a:r>
              <a:rPr lang="de-DE" altLang="de-DE" sz="1800" dirty="0">
                <a:solidFill>
                  <a:schemeClr val="accent2"/>
                </a:solidFill>
              </a:rPr>
              <a:t> die interne Evaluation durch eine </a:t>
            </a:r>
            <a:br>
              <a:rPr lang="de-DE" altLang="de-DE" sz="1800" dirty="0">
                <a:solidFill>
                  <a:schemeClr val="accent2"/>
                </a:solidFill>
              </a:rPr>
            </a:br>
            <a:r>
              <a:rPr lang="de-DE" altLang="de-DE" sz="1800" dirty="0">
                <a:solidFill>
                  <a:schemeClr val="accent2"/>
                </a:solidFill>
              </a:rPr>
              <a:t>systematische Außensicht</a:t>
            </a:r>
          </a:p>
          <a:p>
            <a:pPr algn="r" eaLnBrk="1" hangingPunct="1">
              <a:spcBef>
                <a:spcPct val="50000"/>
              </a:spcBef>
            </a:pPr>
            <a:r>
              <a:rPr lang="de-DE" altLang="de-DE" sz="1800" dirty="0">
                <a:solidFill>
                  <a:schemeClr val="accent2"/>
                </a:solidFill>
              </a:rPr>
              <a:t>Gründet auf denselben </a:t>
            </a:r>
            <a:r>
              <a:rPr lang="de-DE" altLang="de-DE" sz="1800" b="1" dirty="0">
                <a:solidFill>
                  <a:schemeClr val="accent2"/>
                </a:solidFill>
              </a:rPr>
              <a:t>Qualitätsbereichen</a:t>
            </a:r>
            <a:r>
              <a:rPr lang="de-DE" altLang="de-DE" sz="1800" dirty="0">
                <a:solidFill>
                  <a:schemeClr val="accent2"/>
                </a:solidFill>
              </a:rPr>
              <a:t> </a:t>
            </a:r>
            <a:br>
              <a:rPr lang="de-DE" altLang="de-DE" sz="1800" dirty="0">
                <a:solidFill>
                  <a:schemeClr val="accent2"/>
                </a:solidFill>
              </a:rPr>
            </a:br>
            <a:r>
              <a:rPr lang="de-DE" altLang="de-DE" sz="1800" dirty="0">
                <a:solidFill>
                  <a:schemeClr val="accent2"/>
                </a:solidFill>
              </a:rPr>
              <a:t>wie die interne Evaluation</a:t>
            </a:r>
          </a:p>
          <a:p>
            <a:pPr algn="r" eaLnBrk="1" hangingPunct="1">
              <a:spcBef>
                <a:spcPct val="50000"/>
              </a:spcBef>
            </a:pPr>
            <a:r>
              <a:rPr lang="de-DE" altLang="de-DE" sz="1800" dirty="0">
                <a:solidFill>
                  <a:schemeClr val="accent2"/>
                </a:solidFill>
              </a:rPr>
              <a:t>Bildet die Grundlage für </a:t>
            </a:r>
            <a:r>
              <a:rPr lang="de-DE" altLang="de-DE" sz="1800" b="1" dirty="0">
                <a:solidFill>
                  <a:schemeClr val="accent2"/>
                </a:solidFill>
              </a:rPr>
              <a:t>Zielvereinbarungen</a:t>
            </a:r>
          </a:p>
          <a:p>
            <a:pPr algn="r" eaLnBrk="1" hangingPunct="1">
              <a:spcBef>
                <a:spcPct val="50000"/>
              </a:spcBef>
            </a:pPr>
            <a:r>
              <a:rPr lang="de-DE" altLang="de-DE" sz="1800" dirty="0">
                <a:solidFill>
                  <a:schemeClr val="accent2"/>
                </a:solidFill>
              </a:rPr>
              <a:t>Geplanter Turnus: 5 - 6 Jahre</a:t>
            </a:r>
          </a:p>
        </p:txBody>
      </p:sp>
      <p:pic>
        <p:nvPicPr>
          <p:cNvPr id="15363" name="Picture 3" descr="Logo_Externe Evalu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780928"/>
            <a:ext cx="20447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Line 4" descr="abgebildeter Pfeil, rechts, nach links zeigend: Gründet auf denselben Qualitätsbereichen wie die interne Evaluation" title="Externe Evalutaion"/>
          <p:cNvSpPr>
            <a:spLocks noChangeShapeType="1"/>
          </p:cNvSpPr>
          <p:nvPr/>
        </p:nvSpPr>
        <p:spPr bwMode="auto">
          <a:xfrm>
            <a:off x="4368417" y="3645024"/>
            <a:ext cx="647700" cy="0"/>
          </a:xfrm>
          <a:prstGeom prst="line">
            <a:avLst/>
          </a:prstGeom>
          <a:noFill/>
          <a:ln w="57150">
            <a:solidFill>
              <a:srgbClr val="FFF20D"/>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205" name="Line 5" descr="abgebildeter Pfeil, rechts, nach links zeigend: Bildet die Grundlage für Zielvereinbarungen" title="Externe Evalutaion"/>
          <p:cNvSpPr>
            <a:spLocks noChangeShapeType="1"/>
          </p:cNvSpPr>
          <p:nvPr/>
        </p:nvSpPr>
        <p:spPr bwMode="auto">
          <a:xfrm>
            <a:off x="4368417" y="4581128"/>
            <a:ext cx="647700" cy="0"/>
          </a:xfrm>
          <a:prstGeom prst="line">
            <a:avLst/>
          </a:prstGeom>
          <a:noFill/>
          <a:ln w="57150">
            <a:solidFill>
              <a:srgbClr val="FFF20D"/>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206" name="Line 6" descr="abgebildeter Pfeil, rechts, nach links zeigend: Geplanter Turnus: 5-6 Jahre" title="Externe Evalutaion"/>
          <p:cNvSpPr>
            <a:spLocks noChangeShapeType="1"/>
          </p:cNvSpPr>
          <p:nvPr/>
        </p:nvSpPr>
        <p:spPr bwMode="auto">
          <a:xfrm>
            <a:off x="4368417" y="5301208"/>
            <a:ext cx="647700" cy="0"/>
          </a:xfrm>
          <a:prstGeom prst="line">
            <a:avLst/>
          </a:prstGeom>
          <a:noFill/>
          <a:ln w="57150">
            <a:solidFill>
              <a:srgbClr val="FFF20D"/>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207" name="Line 7" descr="abgebildeter Pfeil, rechts, nach links zeigend: Ergänzt die interne Evaluation durch eine systematische Außensicht" title="Externe Evalutaion"/>
          <p:cNvSpPr>
            <a:spLocks noChangeShapeType="1"/>
          </p:cNvSpPr>
          <p:nvPr/>
        </p:nvSpPr>
        <p:spPr bwMode="auto">
          <a:xfrm>
            <a:off x="4368417" y="2674232"/>
            <a:ext cx="647700" cy="0"/>
          </a:xfrm>
          <a:prstGeom prst="line">
            <a:avLst/>
          </a:prstGeom>
          <a:noFill/>
          <a:ln w="57150">
            <a:solidFill>
              <a:srgbClr val="FFF20D"/>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368" name="Text Box 8"/>
          <p:cNvSpPr txBox="1">
            <a:spLocks noChangeArrowheads="1"/>
          </p:cNvSpPr>
          <p:nvPr/>
        </p:nvSpPr>
        <p:spPr bwMode="auto">
          <a:xfrm>
            <a:off x="94831" y="1604096"/>
            <a:ext cx="5543550" cy="457200"/>
          </a:xfrm>
          <a:prstGeom prst="rect">
            <a:avLst/>
          </a:prstGeom>
          <a:gradFill rotWithShape="1">
            <a:gsLst>
              <a:gs pos="0">
                <a:srgbClr val="FFFF66"/>
              </a:gs>
              <a:gs pos="100000">
                <a:srgbClr val="76762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eaLnBrk="1" hangingPunct="1">
              <a:spcBef>
                <a:spcPct val="50000"/>
              </a:spcBef>
            </a:pPr>
            <a:r>
              <a:rPr lang="de-DE" altLang="de-DE" sz="2400"/>
              <a:t>Externe Evaluation</a:t>
            </a:r>
          </a:p>
        </p:txBody>
      </p:sp>
      <p:sp>
        <p:nvSpPr>
          <p:cNvPr id="2" name="Titel 1" hidden="1"/>
          <p:cNvSpPr>
            <a:spLocks noGrp="1"/>
          </p:cNvSpPr>
          <p:nvPr>
            <p:ph type="title"/>
          </p:nvPr>
        </p:nvSpPr>
        <p:spPr/>
        <p:txBody>
          <a:bodyPr/>
          <a:lstStyle/>
          <a:p>
            <a:r>
              <a:rPr lang="de-DE" dirty="0" smtClean="0"/>
              <a:t>Externe Evaluation</a:t>
            </a:r>
            <a:endParaRPr lang="de-DE" dirty="0"/>
          </a:p>
        </p:txBody>
      </p:sp>
      <p:sp>
        <p:nvSpPr>
          <p:cNvPr id="3" name="Inhaltsplatzhalter 2" hidden="1"/>
          <p:cNvSpPr>
            <a:spLocks noGrp="1"/>
          </p:cNvSpPr>
          <p:nvPr>
            <p:ph idx="1"/>
          </p:nvPr>
        </p:nvSpPr>
        <p:spPr/>
        <p:txBody>
          <a:bodyPr/>
          <a:lstStyle/>
          <a:p>
            <a:r>
              <a:rPr lang="de-DE" sz="1200" dirty="0" smtClean="0"/>
              <a:t>Ergänzt die interne Evaluation durch eine systematische Außensicht</a:t>
            </a:r>
          </a:p>
          <a:p>
            <a:r>
              <a:rPr lang="de-DE" sz="1200" dirty="0" smtClean="0"/>
              <a:t>Gründet auf denselben Qualitätsbereichen</a:t>
            </a:r>
          </a:p>
          <a:p>
            <a:r>
              <a:rPr lang="de-DE" sz="1200" dirty="0" smtClean="0"/>
              <a:t>Bildet die Grundlage für Zielvereinbarungen</a:t>
            </a:r>
          </a:p>
          <a:p>
            <a:r>
              <a:rPr lang="de-DE" sz="1200" dirty="0" smtClean="0"/>
              <a:t>Geplanter Turnus: 5 – 6 Jahre</a:t>
            </a:r>
            <a:endParaRPr lang="de-DE"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51207"/>
                                        </p:tgtEl>
                                        <p:attrNameLst>
                                          <p:attrName>style.visibility</p:attrName>
                                        </p:attrNameLst>
                                      </p:cBhvr>
                                      <p:to>
                                        <p:strVal val="visible"/>
                                      </p:to>
                                    </p:set>
                                    <p:animEffect transition="in" filter="wipe(right)">
                                      <p:cBhvr>
                                        <p:cTn id="7" dur="500"/>
                                        <p:tgtEl>
                                          <p:spTgt spid="512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51204"/>
                                        </p:tgtEl>
                                        <p:attrNameLst>
                                          <p:attrName>style.visibility</p:attrName>
                                        </p:attrNameLst>
                                      </p:cBhvr>
                                      <p:to>
                                        <p:strVal val="visible"/>
                                      </p:to>
                                    </p:set>
                                    <p:animEffect transition="in" filter="wipe(right)">
                                      <p:cBhvr>
                                        <p:cTn id="12" dur="500"/>
                                        <p:tgtEl>
                                          <p:spTgt spid="512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51205"/>
                                        </p:tgtEl>
                                        <p:attrNameLst>
                                          <p:attrName>style.visibility</p:attrName>
                                        </p:attrNameLst>
                                      </p:cBhvr>
                                      <p:to>
                                        <p:strVal val="visible"/>
                                      </p:to>
                                    </p:set>
                                    <p:animEffect transition="in" filter="wipe(right)">
                                      <p:cBhvr>
                                        <p:cTn id="17" dur="500"/>
                                        <p:tgtEl>
                                          <p:spTgt spid="512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51206"/>
                                        </p:tgtEl>
                                        <p:attrNameLst>
                                          <p:attrName>style.visibility</p:attrName>
                                        </p:attrNameLst>
                                      </p:cBhvr>
                                      <p:to>
                                        <p:strVal val="visible"/>
                                      </p:to>
                                    </p:set>
                                    <p:animEffect transition="in" filter="wipe(right)">
                                      <p:cBhvr>
                                        <p:cTn id="22" dur="500"/>
                                        <p:tgtEl>
                                          <p:spTgt spid="51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hidden="1"/>
          <p:cNvSpPr>
            <a:spLocks noGrp="1"/>
          </p:cNvSpPr>
          <p:nvPr>
            <p:ph type="title"/>
          </p:nvPr>
        </p:nvSpPr>
        <p:spPr/>
        <p:txBody>
          <a:bodyPr/>
          <a:lstStyle/>
          <a:p>
            <a:r>
              <a:rPr lang="de-DE" dirty="0" smtClean="0"/>
              <a:t>Das </a:t>
            </a:r>
            <a:r>
              <a:rPr lang="de-DE" dirty="0" err="1" smtClean="0"/>
              <a:t>QmbS</a:t>
            </a:r>
            <a:r>
              <a:rPr lang="de-DE" dirty="0" smtClean="0"/>
              <a:t>-Team</a:t>
            </a:r>
            <a:endParaRPr lang="de-DE" dirty="0"/>
          </a:p>
        </p:txBody>
      </p:sp>
      <p:graphicFrame>
        <p:nvGraphicFramePr>
          <p:cNvPr id="53250" name="Object 2" descr="1 ovaler Kreis, gelb mit 8 kleineren Kreisen am Außenrand: Jahresbericht, E-mail-Verteiler, Schautafeln/kasten, Top bei Abteilungssitzungen, Internet-Portfolio, &quot;Schwarzes Brett&quot;, Pinwände, Top QmbS in Konferenzen&#10;1 (innerhalb des gelben Kreises) grauer Kreis mit 7 Kästchen am Rand: Externes Mitglied/Verwaltung, Fachschaft B, Fachschaft D, Fachschaft C, Personalrat, Innenkoordinator, Fachschaft A&#10;2 Kästchen innen im grauen Kreis: Schulleitung, QmbS-Beauftragter" title="Das QmbS-Team"/>
          <p:cNvGraphicFramePr>
            <a:graphicFrameLocks noGrp="1" noChangeAspect="1"/>
          </p:cNvGraphicFramePr>
          <p:nvPr>
            <p:ph idx="1"/>
            <p:extLst>
              <p:ext uri="{D42A27DB-BD31-4B8C-83A1-F6EECF244321}">
                <p14:modId xmlns:p14="http://schemas.microsoft.com/office/powerpoint/2010/main" val="2200792346"/>
              </p:ext>
            </p:extLst>
          </p:nvPr>
        </p:nvGraphicFramePr>
        <p:xfrm>
          <a:off x="1576388" y="1825625"/>
          <a:ext cx="5991225" cy="4349750"/>
        </p:xfrm>
        <a:graphic>
          <a:graphicData uri="http://schemas.openxmlformats.org/presentationml/2006/ole">
            <mc:AlternateContent xmlns:mc="http://schemas.openxmlformats.org/markup-compatibility/2006">
              <mc:Choice xmlns:v="urn:schemas-microsoft-com:vml" Requires="v">
                <p:oleObj spid="_x0000_s16399" name="Visio" r:id="rId3" imgW="9003410" imgH="6538016" progId="Visio.Drawing.11">
                  <p:embed/>
                </p:oleObj>
              </mc:Choice>
              <mc:Fallback>
                <p:oleObj name="Visio" r:id="rId3" imgW="9003410" imgH="6538016" progId="Visio.Drawing.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6388" y="1825625"/>
                        <a:ext cx="5991225" cy="4349750"/>
                      </a:xfrm>
                      <a:prstGeom prst="rect">
                        <a:avLst/>
                      </a:prstGeom>
                      <a:noFill/>
                      <a:ln>
                        <a:noFill/>
                      </a:ln>
                    </p:spPr>
                  </p:pic>
                </p:oleObj>
              </mc:Fallback>
            </mc:AlternateContent>
          </a:graphicData>
        </a:graphic>
      </p:graphicFrame>
      <p:sp>
        <p:nvSpPr>
          <p:cNvPr id="53251" name="Text Box 3"/>
          <p:cNvSpPr txBox="1">
            <a:spLocks noChangeArrowheads="1"/>
          </p:cNvSpPr>
          <p:nvPr/>
        </p:nvSpPr>
        <p:spPr bwMode="auto">
          <a:xfrm>
            <a:off x="179512" y="1268760"/>
            <a:ext cx="428396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eaLnBrk="1" hangingPunct="1"/>
            <a:r>
              <a:rPr lang="de-DE" altLang="de-DE" sz="3000" b="1" dirty="0">
                <a:solidFill>
                  <a:schemeClr val="accent2"/>
                </a:solidFill>
              </a:rPr>
              <a:t>Das </a:t>
            </a:r>
            <a:r>
              <a:rPr lang="de-DE" altLang="de-DE" sz="3000" b="1" dirty="0" err="1">
                <a:solidFill>
                  <a:schemeClr val="accent2"/>
                </a:solidFill>
              </a:rPr>
              <a:t>QmbS</a:t>
            </a:r>
            <a:r>
              <a:rPr lang="de-DE" altLang="de-DE" sz="3000" b="1" dirty="0">
                <a:solidFill>
                  <a:schemeClr val="accent2"/>
                </a:solidFill>
              </a:rPr>
              <a:t>-Team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200"/>
                                  </p:stCondLst>
                                  <p:childTnLst>
                                    <p:set>
                                      <p:cBhvr>
                                        <p:cTn id="6" dur="1" fill="hold">
                                          <p:stCondLst>
                                            <p:cond delay="0"/>
                                          </p:stCondLst>
                                        </p:cTn>
                                        <p:tgtEl>
                                          <p:spTgt spid="53251"/>
                                        </p:tgtEl>
                                        <p:attrNameLst>
                                          <p:attrName>style.visibility</p:attrName>
                                        </p:attrNameLst>
                                      </p:cBhvr>
                                      <p:to>
                                        <p:strVal val="visible"/>
                                      </p:to>
                                    </p:set>
                                    <p:animEffect transition="in" filter="fade">
                                      <p:cBhvr>
                                        <p:cTn id="7" dur="500"/>
                                        <p:tgtEl>
                                          <p:spTgt spid="53251"/>
                                        </p:tgtEl>
                                      </p:cBhvr>
                                    </p:animEffect>
                                  </p:childTnLst>
                                </p:cTn>
                              </p:par>
                            </p:childTnLst>
                          </p:cTn>
                        </p:par>
                        <p:par>
                          <p:cTn id="8" fill="hold" nodeType="afterGroup">
                            <p:stCondLst>
                              <p:cond delay="700"/>
                            </p:stCondLst>
                            <p:childTnLst>
                              <p:par>
                                <p:cTn id="9" presetID="10" presetClass="entr" presetSubtype="0" fill="hold" nodeType="afterEffect">
                                  <p:stCondLst>
                                    <p:cond delay="200"/>
                                  </p:stCondLst>
                                  <p:childTnLst>
                                    <p:set>
                                      <p:cBhvr>
                                        <p:cTn id="10" dur="1" fill="hold">
                                          <p:stCondLst>
                                            <p:cond delay="0"/>
                                          </p:stCondLst>
                                        </p:cTn>
                                        <p:tgtEl>
                                          <p:spTgt spid="53250"/>
                                        </p:tgtEl>
                                        <p:attrNameLst>
                                          <p:attrName>style.visibility</p:attrName>
                                        </p:attrNameLst>
                                      </p:cBhvr>
                                      <p:to>
                                        <p:strVal val="visible"/>
                                      </p:to>
                                    </p:set>
                                    <p:animEffect transition="in" filter="fade">
                                      <p:cBhvr>
                                        <p:cTn id="11" dur="5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bwMode="auto">
          <a:xfrm>
            <a:off x="179512" y="1484784"/>
            <a:ext cx="5399087" cy="549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r>
              <a:rPr lang="de-DE" altLang="de-DE" sz="3000" b="1" dirty="0" smtClean="0">
                <a:solidFill>
                  <a:schemeClr val="accent2"/>
                </a:solidFill>
              </a:rPr>
              <a:t>Aufgaben des </a:t>
            </a:r>
            <a:r>
              <a:rPr lang="de-DE" altLang="de-DE" sz="3000" b="1" dirty="0" err="1" smtClean="0">
                <a:solidFill>
                  <a:schemeClr val="accent2"/>
                </a:solidFill>
              </a:rPr>
              <a:t>QmbS</a:t>
            </a:r>
            <a:r>
              <a:rPr lang="de-DE" altLang="de-DE" sz="3000" b="1" dirty="0" smtClean="0">
                <a:solidFill>
                  <a:schemeClr val="accent2"/>
                </a:solidFill>
              </a:rPr>
              <a:t>-Teams</a:t>
            </a:r>
          </a:p>
        </p:txBody>
      </p:sp>
      <p:pic>
        <p:nvPicPr>
          <p:cNvPr id="54302" name="Picture 30" descr="Aufgaben QmbS-Team Kopie"/>
          <p:cNvPicPr>
            <a:picLocks noGrp="1" noChangeAspect="1" noChangeArrowheads="1"/>
          </p:cNvPicPr>
          <p:nvPr>
            <p:ph/>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492896"/>
            <a:ext cx="7011561" cy="3578151"/>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4274"/>
                                        </p:tgtEl>
                                        <p:attrNameLst>
                                          <p:attrName>style.visibility</p:attrName>
                                        </p:attrNameLst>
                                      </p:cBhvr>
                                      <p:to>
                                        <p:strVal val="visible"/>
                                      </p:to>
                                    </p:set>
                                    <p:animEffect transition="in" filter="fade">
                                      <p:cBhvr>
                                        <p:cTn id="7" dur="500"/>
                                        <p:tgtEl>
                                          <p:spTgt spid="54274"/>
                                        </p:tgtEl>
                                      </p:cBhvr>
                                    </p:animEffect>
                                  </p:childTnLst>
                                </p:cTn>
                              </p:par>
                            </p:childTnLst>
                          </p:cTn>
                        </p:par>
                        <p:par>
                          <p:cTn id="8" fill="hold" nodeType="afterGroup">
                            <p:stCondLst>
                              <p:cond delay="1000"/>
                            </p:stCondLst>
                            <p:childTnLst>
                              <p:par>
                                <p:cTn id="9" presetID="10" presetClass="entr" presetSubtype="0" fill="hold" nodeType="afterEffect">
                                  <p:stCondLst>
                                    <p:cond delay="500"/>
                                  </p:stCondLst>
                                  <p:childTnLst>
                                    <p:set>
                                      <p:cBhvr>
                                        <p:cTn id="10" dur="1" fill="hold">
                                          <p:stCondLst>
                                            <p:cond delay="0"/>
                                          </p:stCondLst>
                                        </p:cTn>
                                        <p:tgtEl>
                                          <p:spTgt spid="54302"/>
                                        </p:tgtEl>
                                        <p:attrNameLst>
                                          <p:attrName>style.visibility</p:attrName>
                                        </p:attrNameLst>
                                      </p:cBhvr>
                                      <p:to>
                                        <p:strVal val="visible"/>
                                      </p:to>
                                    </p:set>
                                    <p:animEffect transition="in" filter="fade">
                                      <p:cBhvr>
                                        <p:cTn id="11" dur="500"/>
                                        <p:tgtEl>
                                          <p:spTgt spid="54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hidden="1"/>
          <p:cNvSpPr>
            <a:spLocks noGrp="1"/>
          </p:cNvSpPr>
          <p:nvPr>
            <p:ph type="title"/>
          </p:nvPr>
        </p:nvSpPr>
        <p:spPr/>
        <p:txBody>
          <a:bodyPr/>
          <a:lstStyle/>
          <a:p>
            <a:r>
              <a:rPr lang="de-DE" dirty="0" err="1" smtClean="0"/>
              <a:t>Qmbs</a:t>
            </a:r>
            <a:r>
              <a:rPr lang="de-DE" dirty="0" smtClean="0"/>
              <a:t/>
            </a:r>
            <a:br>
              <a:rPr lang="de-DE" dirty="0" smtClean="0"/>
            </a:br>
            <a:r>
              <a:rPr lang="de-DE" dirty="0" smtClean="0"/>
              <a:t>- Das Ganze ist mehr als die Summe seiner Teile-</a:t>
            </a:r>
            <a:endParaRPr lang="de-DE" dirty="0"/>
          </a:p>
        </p:txBody>
      </p:sp>
      <p:graphicFrame>
        <p:nvGraphicFramePr>
          <p:cNvPr id="57347" name="Object 3" descr="Bilddarstellung: Kreis, schräg stehend, mittig mit Text: Qualitätsverständnis&#10;4 weitere kleinere bunte Kreise am Rand des mittleren Kreises mit Text:&#10;grün: Individual Feedback&#10;gelb: Externe Evaluation&#10;orange: Prozess-Steuerung&#10;rot: Interne Evaluation" title="Qualitätsverständnis"/>
          <p:cNvGraphicFramePr>
            <a:graphicFrameLocks noGrp="1" noChangeAspect="1"/>
          </p:cNvGraphicFramePr>
          <p:nvPr>
            <p:ph idx="1"/>
            <p:extLst>
              <p:ext uri="{D42A27DB-BD31-4B8C-83A1-F6EECF244321}">
                <p14:modId xmlns:p14="http://schemas.microsoft.com/office/powerpoint/2010/main" val="3898185457"/>
              </p:ext>
            </p:extLst>
          </p:nvPr>
        </p:nvGraphicFramePr>
        <p:xfrm>
          <a:off x="2997565" y="2281615"/>
          <a:ext cx="3446644" cy="3764600"/>
        </p:xfrm>
        <a:graphic>
          <a:graphicData uri="http://schemas.openxmlformats.org/presentationml/2006/ole">
            <mc:AlternateContent xmlns:mc="http://schemas.openxmlformats.org/markup-compatibility/2006">
              <mc:Choice xmlns:v="urn:schemas-microsoft-com:vml" Requires="v">
                <p:oleObj spid="_x0000_s19475" name="Bitmap" r:id="rId4" imgW="7744906" imgH="8457143" progId="Paint.Picture">
                  <p:embed/>
                </p:oleObj>
              </mc:Choice>
              <mc:Fallback>
                <p:oleObj name="Bitmap" r:id="rId4" imgW="7744906" imgH="8457143"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7565" y="2281615"/>
                        <a:ext cx="3446644" cy="3764600"/>
                      </a:xfrm>
                      <a:prstGeom prst="rect">
                        <a:avLst/>
                      </a:prstGeom>
                      <a:noFill/>
                      <a:ln>
                        <a:noFill/>
                      </a:ln>
                      <a:effectLst/>
                    </p:spPr>
                  </p:pic>
                </p:oleObj>
              </mc:Fallback>
            </mc:AlternateContent>
          </a:graphicData>
        </a:graphic>
      </p:graphicFrame>
      <p:sp>
        <p:nvSpPr>
          <p:cNvPr id="57348" name="AutoShape 4"/>
          <p:cNvSpPr>
            <a:spLocks/>
          </p:cNvSpPr>
          <p:nvPr/>
        </p:nvSpPr>
        <p:spPr bwMode="auto">
          <a:xfrm>
            <a:off x="5364088" y="4574555"/>
            <a:ext cx="2016224" cy="1440160"/>
          </a:xfrm>
          <a:prstGeom prst="borderCallout1">
            <a:avLst>
              <a:gd name="adj1" fmla="val 5531"/>
              <a:gd name="adj2" fmla="val 498"/>
              <a:gd name="adj3" fmla="val -37600"/>
              <a:gd name="adj4" fmla="val -55882"/>
            </a:avLst>
          </a:prstGeom>
          <a:noFill/>
          <a:ln w="28575">
            <a:solidFill>
              <a:schemeClr val="accent2"/>
            </a:solidFill>
            <a:miter lim="800000"/>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eaLnBrk="1" hangingPunct="1">
              <a:buFontTx/>
              <a:buChar char="•"/>
            </a:pPr>
            <a:r>
              <a:rPr lang="de-DE" altLang="de-DE" sz="1400" dirty="0">
                <a:solidFill>
                  <a:schemeClr val="accent2"/>
                </a:solidFill>
              </a:rPr>
              <a:t> Festlegung von </a:t>
            </a:r>
            <a:endParaRPr lang="de-DE" altLang="de-DE" sz="1400" dirty="0" smtClean="0">
              <a:solidFill>
                <a:schemeClr val="accent2"/>
              </a:solidFill>
            </a:endParaRPr>
          </a:p>
          <a:p>
            <a:pPr eaLnBrk="1" hangingPunct="1"/>
            <a:r>
              <a:rPr lang="de-DE" altLang="de-DE" sz="1400" dirty="0">
                <a:solidFill>
                  <a:schemeClr val="accent2"/>
                </a:solidFill>
              </a:rPr>
              <a:t> </a:t>
            </a:r>
            <a:r>
              <a:rPr lang="de-DE" altLang="de-DE" sz="1400" dirty="0" smtClean="0">
                <a:solidFill>
                  <a:schemeClr val="accent2"/>
                </a:solidFill>
              </a:rPr>
              <a:t> Q-Zielen</a:t>
            </a:r>
            <a:endParaRPr lang="de-DE" altLang="de-DE" sz="1400" dirty="0">
              <a:solidFill>
                <a:schemeClr val="accent2"/>
              </a:solidFill>
            </a:endParaRPr>
          </a:p>
          <a:p>
            <a:pPr eaLnBrk="1" hangingPunct="1">
              <a:buFontTx/>
              <a:buChar char="•"/>
            </a:pPr>
            <a:r>
              <a:rPr lang="de-DE" altLang="de-DE" sz="1400" dirty="0">
                <a:solidFill>
                  <a:schemeClr val="accent2"/>
                </a:solidFill>
              </a:rPr>
              <a:t> Arbeitsinstrument</a:t>
            </a:r>
          </a:p>
          <a:p>
            <a:pPr eaLnBrk="1" hangingPunct="1">
              <a:buFontTx/>
              <a:buChar char="•"/>
            </a:pPr>
            <a:r>
              <a:rPr lang="de-DE" altLang="de-DE" sz="1400" dirty="0">
                <a:solidFill>
                  <a:schemeClr val="accent2"/>
                </a:solidFill>
              </a:rPr>
              <a:t> Eigenorientierung</a:t>
            </a:r>
          </a:p>
          <a:p>
            <a:pPr eaLnBrk="1" hangingPunct="1"/>
            <a:r>
              <a:rPr lang="de-DE" altLang="de-DE" sz="1400" b="1" dirty="0">
                <a:solidFill>
                  <a:schemeClr val="accent2"/>
                </a:solidFill>
              </a:rPr>
              <a:t>=&gt; Profilbildung</a:t>
            </a:r>
          </a:p>
        </p:txBody>
      </p:sp>
      <p:sp>
        <p:nvSpPr>
          <p:cNvPr id="57349" name="AutoShape 5"/>
          <p:cNvSpPr>
            <a:spLocks/>
          </p:cNvSpPr>
          <p:nvPr/>
        </p:nvSpPr>
        <p:spPr bwMode="auto">
          <a:xfrm>
            <a:off x="134574" y="4358531"/>
            <a:ext cx="2339752" cy="1872208"/>
          </a:xfrm>
          <a:prstGeom prst="borderCallout1">
            <a:avLst>
              <a:gd name="adj1" fmla="val 15218"/>
              <a:gd name="adj2" fmla="val 102289"/>
              <a:gd name="adj3" fmla="val 34817"/>
              <a:gd name="adj4" fmla="val 138796"/>
            </a:avLst>
          </a:prstGeom>
          <a:noFill/>
          <a:ln w="2857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eaLnBrk="1" hangingPunct="1">
              <a:buFontTx/>
              <a:buChar char="•"/>
            </a:pPr>
            <a:r>
              <a:rPr lang="de-DE" altLang="de-DE" sz="1400" dirty="0">
                <a:solidFill>
                  <a:srgbClr val="FF9900"/>
                </a:solidFill>
              </a:rPr>
              <a:t> </a:t>
            </a:r>
            <a:r>
              <a:rPr lang="de-DE" altLang="de-DE" sz="1400" dirty="0" err="1">
                <a:solidFill>
                  <a:srgbClr val="FF9900"/>
                </a:solidFill>
              </a:rPr>
              <a:t>QmbS</a:t>
            </a:r>
            <a:r>
              <a:rPr lang="de-DE" altLang="de-DE" sz="1400" dirty="0">
                <a:solidFill>
                  <a:srgbClr val="FF9900"/>
                </a:solidFill>
              </a:rPr>
              <a:t>-Team steuert, </a:t>
            </a:r>
            <a:r>
              <a:rPr lang="de-DE" altLang="de-DE" sz="1400" dirty="0" smtClean="0">
                <a:solidFill>
                  <a:srgbClr val="FF9900"/>
                </a:solidFill>
              </a:rPr>
              <a:t>plant, dokumentiert</a:t>
            </a:r>
            <a:endParaRPr lang="de-DE" altLang="de-DE" sz="1400" dirty="0">
              <a:solidFill>
                <a:srgbClr val="FF9900"/>
              </a:solidFill>
            </a:endParaRPr>
          </a:p>
          <a:p>
            <a:pPr eaLnBrk="1" hangingPunct="1">
              <a:buFontTx/>
              <a:buChar char="•"/>
            </a:pPr>
            <a:r>
              <a:rPr lang="de-DE" altLang="de-DE" sz="1400" dirty="0">
                <a:solidFill>
                  <a:srgbClr val="FF9900"/>
                </a:solidFill>
              </a:rPr>
              <a:t> Schulleitung beteiligt</a:t>
            </a:r>
          </a:p>
          <a:p>
            <a:pPr eaLnBrk="1" hangingPunct="1">
              <a:buFontTx/>
              <a:buChar char="•"/>
            </a:pPr>
            <a:r>
              <a:rPr lang="de-DE" altLang="de-DE" sz="1400" dirty="0">
                <a:solidFill>
                  <a:srgbClr val="FF9900"/>
                </a:solidFill>
              </a:rPr>
              <a:t> möglichst alle OE-Einheiten </a:t>
            </a:r>
            <a:br>
              <a:rPr lang="de-DE" altLang="de-DE" sz="1400" dirty="0">
                <a:solidFill>
                  <a:srgbClr val="FF9900"/>
                </a:solidFill>
              </a:rPr>
            </a:br>
            <a:r>
              <a:rPr lang="de-DE" altLang="de-DE" sz="1400" b="1" dirty="0">
                <a:solidFill>
                  <a:srgbClr val="FF9900"/>
                </a:solidFill>
              </a:rPr>
              <a:t>=&gt; systematische / nachhaltige</a:t>
            </a:r>
            <a:br>
              <a:rPr lang="de-DE" altLang="de-DE" sz="1400" b="1" dirty="0">
                <a:solidFill>
                  <a:srgbClr val="FF9900"/>
                </a:solidFill>
              </a:rPr>
            </a:br>
            <a:r>
              <a:rPr lang="de-DE" altLang="de-DE" sz="1400" b="1" dirty="0">
                <a:solidFill>
                  <a:srgbClr val="FF9900"/>
                </a:solidFill>
              </a:rPr>
              <a:t>     Q-Entwicklung</a:t>
            </a:r>
            <a:r>
              <a:rPr lang="de-DE" altLang="de-DE" sz="1600" b="1" dirty="0">
                <a:solidFill>
                  <a:srgbClr val="FF9900"/>
                </a:solidFill>
              </a:rPr>
              <a:t/>
            </a:r>
            <a:br>
              <a:rPr lang="de-DE" altLang="de-DE" sz="1600" b="1" dirty="0">
                <a:solidFill>
                  <a:srgbClr val="FF9900"/>
                </a:solidFill>
              </a:rPr>
            </a:br>
            <a:endParaRPr lang="de-DE" altLang="de-DE" sz="1600" b="1" dirty="0">
              <a:solidFill>
                <a:srgbClr val="FF9900"/>
              </a:solidFill>
            </a:endParaRPr>
          </a:p>
        </p:txBody>
      </p:sp>
      <p:sp>
        <p:nvSpPr>
          <p:cNvPr id="57350" name="AutoShape 6"/>
          <p:cNvSpPr>
            <a:spLocks/>
          </p:cNvSpPr>
          <p:nvPr/>
        </p:nvSpPr>
        <p:spPr bwMode="auto">
          <a:xfrm>
            <a:off x="123351" y="2340717"/>
            <a:ext cx="2648450" cy="1826268"/>
          </a:xfrm>
          <a:prstGeom prst="borderCallout1">
            <a:avLst>
              <a:gd name="adj1" fmla="val 5671"/>
              <a:gd name="adj2" fmla="val 102861"/>
              <a:gd name="adj3" fmla="val 82153"/>
              <a:gd name="adj4" fmla="val 130390"/>
            </a:avLst>
          </a:prstGeom>
          <a:noFill/>
          <a:ln w="2857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eaLnBrk="1" hangingPunct="1">
              <a:buFontTx/>
              <a:buChar char="•"/>
            </a:pPr>
            <a:r>
              <a:rPr lang="de-DE" altLang="de-DE" sz="1400" dirty="0">
                <a:solidFill>
                  <a:srgbClr val="CC3300"/>
                </a:solidFill>
              </a:rPr>
              <a:t> Schule evaluiert selbst</a:t>
            </a:r>
          </a:p>
          <a:p>
            <a:pPr eaLnBrk="1" hangingPunct="1">
              <a:buFontTx/>
              <a:buChar char="•"/>
            </a:pPr>
            <a:r>
              <a:rPr lang="de-DE" altLang="de-DE" sz="1400" dirty="0">
                <a:solidFill>
                  <a:srgbClr val="CC3300"/>
                </a:solidFill>
              </a:rPr>
              <a:t> Vollerhebung </a:t>
            </a:r>
            <a:r>
              <a:rPr lang="de-DE" altLang="de-DE" sz="1400" dirty="0" smtClean="0">
                <a:solidFill>
                  <a:srgbClr val="CC3300"/>
                </a:solidFill>
              </a:rPr>
              <a:t>oder Fokusevaluation</a:t>
            </a:r>
            <a:endParaRPr lang="de-DE" altLang="de-DE" sz="1400" dirty="0">
              <a:solidFill>
                <a:srgbClr val="CC3300"/>
              </a:solidFill>
            </a:endParaRPr>
          </a:p>
          <a:p>
            <a:pPr eaLnBrk="1" hangingPunct="1">
              <a:buFontTx/>
              <a:buChar char="•"/>
            </a:pPr>
            <a:r>
              <a:rPr lang="de-DE" altLang="de-DE" sz="1400" dirty="0">
                <a:solidFill>
                  <a:srgbClr val="CC3300"/>
                </a:solidFill>
              </a:rPr>
              <a:t> Interpretation </a:t>
            </a:r>
            <a:r>
              <a:rPr lang="de-DE" altLang="de-DE" sz="1400" dirty="0" smtClean="0">
                <a:solidFill>
                  <a:srgbClr val="CC3300"/>
                </a:solidFill>
              </a:rPr>
              <a:t>übernimmt </a:t>
            </a:r>
            <a:r>
              <a:rPr lang="de-DE" altLang="de-DE" sz="1400" dirty="0">
                <a:solidFill>
                  <a:srgbClr val="CC3300"/>
                </a:solidFill>
              </a:rPr>
              <a:t>Schule</a:t>
            </a:r>
            <a:br>
              <a:rPr lang="de-DE" altLang="de-DE" sz="1400" dirty="0">
                <a:solidFill>
                  <a:srgbClr val="CC3300"/>
                </a:solidFill>
              </a:rPr>
            </a:br>
            <a:r>
              <a:rPr lang="de-DE" altLang="de-DE" sz="1400" dirty="0">
                <a:solidFill>
                  <a:srgbClr val="CC3300"/>
                </a:solidFill>
              </a:rPr>
              <a:t>  selbst</a:t>
            </a:r>
          </a:p>
          <a:p>
            <a:pPr eaLnBrk="1" hangingPunct="1"/>
            <a:r>
              <a:rPr lang="de-DE" altLang="de-DE" sz="1400" b="1" dirty="0">
                <a:solidFill>
                  <a:srgbClr val="CC3300"/>
                </a:solidFill>
              </a:rPr>
              <a:t>=&gt; Leistungsstand </a:t>
            </a:r>
            <a:br>
              <a:rPr lang="de-DE" altLang="de-DE" sz="1400" b="1" dirty="0">
                <a:solidFill>
                  <a:srgbClr val="CC3300"/>
                </a:solidFill>
              </a:rPr>
            </a:br>
            <a:r>
              <a:rPr lang="de-DE" altLang="de-DE" sz="1400" b="1" dirty="0">
                <a:solidFill>
                  <a:srgbClr val="CC3300"/>
                </a:solidFill>
              </a:rPr>
              <a:t>     transparent</a:t>
            </a:r>
          </a:p>
        </p:txBody>
      </p:sp>
      <p:sp>
        <p:nvSpPr>
          <p:cNvPr id="57351" name="AutoShape 7"/>
          <p:cNvSpPr>
            <a:spLocks/>
          </p:cNvSpPr>
          <p:nvPr/>
        </p:nvSpPr>
        <p:spPr bwMode="auto">
          <a:xfrm>
            <a:off x="5220369" y="2149171"/>
            <a:ext cx="2159943" cy="2071917"/>
          </a:xfrm>
          <a:prstGeom prst="borderCallout1">
            <a:avLst>
              <a:gd name="adj1" fmla="val 17120"/>
              <a:gd name="adj2" fmla="val -344"/>
              <a:gd name="adj3" fmla="val 54057"/>
              <a:gd name="adj4" fmla="val -10215"/>
            </a:avLst>
          </a:prstGeom>
          <a:noFill/>
          <a:ln w="38100">
            <a:solidFill>
              <a:srgbClr val="33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eaLnBrk="1" hangingPunct="1">
              <a:buFontTx/>
              <a:buChar char="•"/>
            </a:pPr>
            <a:r>
              <a:rPr lang="de-DE" altLang="de-DE" sz="1600" dirty="0">
                <a:solidFill>
                  <a:srgbClr val="339933"/>
                </a:solidFill>
              </a:rPr>
              <a:t> persönliche  </a:t>
            </a:r>
            <a:br>
              <a:rPr lang="de-DE" altLang="de-DE" sz="1600" dirty="0">
                <a:solidFill>
                  <a:srgbClr val="339933"/>
                </a:solidFill>
              </a:rPr>
            </a:br>
            <a:r>
              <a:rPr lang="de-DE" altLang="de-DE" sz="1600" dirty="0">
                <a:solidFill>
                  <a:srgbClr val="339933"/>
                </a:solidFill>
              </a:rPr>
              <a:t>  Weiterentwicklung</a:t>
            </a:r>
          </a:p>
          <a:p>
            <a:pPr eaLnBrk="1" hangingPunct="1">
              <a:buFontTx/>
              <a:buChar char="•"/>
            </a:pPr>
            <a:r>
              <a:rPr lang="de-DE" altLang="de-DE" sz="1600" dirty="0">
                <a:solidFill>
                  <a:srgbClr val="339933"/>
                </a:solidFill>
              </a:rPr>
              <a:t> nach vereinbarten Regeln</a:t>
            </a:r>
          </a:p>
          <a:p>
            <a:pPr eaLnBrk="1" hangingPunct="1">
              <a:buFontTx/>
              <a:buChar char="•"/>
            </a:pPr>
            <a:r>
              <a:rPr lang="de-DE" altLang="de-DE" sz="1600" dirty="0">
                <a:solidFill>
                  <a:srgbClr val="339933"/>
                </a:solidFill>
              </a:rPr>
              <a:t> Feedback gehört </a:t>
            </a:r>
            <a:br>
              <a:rPr lang="de-DE" altLang="de-DE" sz="1600" dirty="0">
                <a:solidFill>
                  <a:srgbClr val="339933"/>
                </a:solidFill>
              </a:rPr>
            </a:br>
            <a:r>
              <a:rPr lang="de-DE" altLang="de-DE" sz="1600" dirty="0">
                <a:solidFill>
                  <a:srgbClr val="339933"/>
                </a:solidFill>
              </a:rPr>
              <a:t>   Feedbacknehmer </a:t>
            </a:r>
          </a:p>
          <a:p>
            <a:pPr eaLnBrk="1" hangingPunct="1"/>
            <a:r>
              <a:rPr lang="de-DE" altLang="de-DE" sz="1600" b="1" dirty="0">
                <a:solidFill>
                  <a:srgbClr val="339933"/>
                </a:solidFill>
              </a:rPr>
              <a:t>=&gt; Anstoß für Veränderung</a:t>
            </a:r>
          </a:p>
        </p:txBody>
      </p:sp>
      <p:sp>
        <p:nvSpPr>
          <p:cNvPr id="57352" name="AutoShape 8"/>
          <p:cNvSpPr>
            <a:spLocks/>
          </p:cNvSpPr>
          <p:nvPr/>
        </p:nvSpPr>
        <p:spPr bwMode="auto">
          <a:xfrm>
            <a:off x="2700089" y="5579939"/>
            <a:ext cx="2520280" cy="1161429"/>
          </a:xfrm>
          <a:prstGeom prst="borderCallout1">
            <a:avLst>
              <a:gd name="adj1" fmla="val -7403"/>
              <a:gd name="adj2" fmla="val 62679"/>
              <a:gd name="adj3" fmla="val -63085"/>
              <a:gd name="adj4" fmla="val 69079"/>
            </a:avLst>
          </a:prstGeom>
          <a:noFill/>
          <a:ln w="38100">
            <a:solidFill>
              <a:srgbClr val="FFFF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eaLnBrk="1" hangingPunct="1">
              <a:buFontTx/>
              <a:buChar char="•"/>
            </a:pPr>
            <a:r>
              <a:rPr lang="de-DE" altLang="de-DE" sz="1400" dirty="0">
                <a:solidFill>
                  <a:srgbClr val="996633"/>
                </a:solidFill>
              </a:rPr>
              <a:t> systematische Außensicht</a:t>
            </a:r>
          </a:p>
          <a:p>
            <a:pPr eaLnBrk="1" hangingPunct="1">
              <a:buFontTx/>
              <a:buChar char="•"/>
            </a:pPr>
            <a:r>
              <a:rPr lang="de-DE" altLang="de-DE" sz="1400" dirty="0">
                <a:solidFill>
                  <a:srgbClr val="996633"/>
                </a:solidFill>
              </a:rPr>
              <a:t> Grundlage </a:t>
            </a:r>
            <a:r>
              <a:rPr lang="de-DE" altLang="de-DE" sz="1400" dirty="0" smtClean="0">
                <a:solidFill>
                  <a:srgbClr val="996633"/>
                </a:solidFill>
              </a:rPr>
              <a:t>für Zielvereinbarungen</a:t>
            </a:r>
            <a:endParaRPr lang="de-DE" altLang="de-DE" sz="1400" dirty="0">
              <a:solidFill>
                <a:srgbClr val="996633"/>
              </a:solidFill>
            </a:endParaRPr>
          </a:p>
          <a:p>
            <a:pPr eaLnBrk="1" hangingPunct="1"/>
            <a:r>
              <a:rPr lang="de-DE" altLang="de-DE" sz="1400" b="1" dirty="0">
                <a:solidFill>
                  <a:srgbClr val="996633"/>
                </a:solidFill>
              </a:rPr>
              <a:t>=&gt; alle Q-Bereiche der </a:t>
            </a:r>
            <a:br>
              <a:rPr lang="de-DE" altLang="de-DE" sz="1400" b="1" dirty="0">
                <a:solidFill>
                  <a:srgbClr val="996633"/>
                </a:solidFill>
              </a:rPr>
            </a:br>
            <a:r>
              <a:rPr lang="de-DE" altLang="de-DE" sz="1400" b="1" dirty="0">
                <a:solidFill>
                  <a:srgbClr val="996633"/>
                </a:solidFill>
              </a:rPr>
              <a:t>     Schule eingezogen</a:t>
            </a:r>
          </a:p>
          <a:p>
            <a:pPr eaLnBrk="1" hangingPunct="1"/>
            <a:endParaRPr lang="de-DE" altLang="de-DE" sz="1600" dirty="0">
              <a:solidFill>
                <a:srgbClr val="996633"/>
              </a:solidFill>
            </a:endParaRPr>
          </a:p>
        </p:txBody>
      </p:sp>
      <p:sp>
        <p:nvSpPr>
          <p:cNvPr id="19464" name="Text Box 9"/>
          <p:cNvSpPr txBox="1">
            <a:spLocks noChangeArrowheads="1"/>
          </p:cNvSpPr>
          <p:nvPr/>
        </p:nvSpPr>
        <p:spPr bwMode="auto">
          <a:xfrm>
            <a:off x="123351" y="1203021"/>
            <a:ext cx="7256961"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eaLnBrk="1" hangingPunct="1">
              <a:spcBef>
                <a:spcPct val="50000"/>
              </a:spcBef>
            </a:pPr>
            <a:r>
              <a:rPr lang="de-DE" altLang="de-DE" sz="3000" b="1" dirty="0" err="1">
                <a:solidFill>
                  <a:srgbClr val="000099"/>
                </a:solidFill>
              </a:rPr>
              <a:t>QmbS</a:t>
            </a:r>
            <a:r>
              <a:rPr lang="de-DE" altLang="de-DE" sz="3000" b="1" dirty="0">
                <a:solidFill>
                  <a:srgbClr val="000099"/>
                </a:solidFill>
              </a:rPr>
              <a:t/>
            </a:r>
            <a:br>
              <a:rPr lang="de-DE" altLang="de-DE" sz="3000" b="1" dirty="0">
                <a:solidFill>
                  <a:srgbClr val="000099"/>
                </a:solidFill>
              </a:rPr>
            </a:br>
            <a:r>
              <a:rPr lang="de-DE" altLang="de-DE" sz="2400" dirty="0">
                <a:solidFill>
                  <a:srgbClr val="000099"/>
                </a:solidFill>
              </a:rPr>
              <a:t>- Das Ganze ist mehr als die Summe seiner Teile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7347"/>
                                        </p:tgtEl>
                                        <p:attrNameLst>
                                          <p:attrName>style.visibility</p:attrName>
                                        </p:attrNameLst>
                                      </p:cBhvr>
                                      <p:to>
                                        <p:strVal val="visible"/>
                                      </p:to>
                                    </p:set>
                                    <p:animEffect transition="in" filter="fade">
                                      <p:cBhvr>
                                        <p:cTn id="7" dur="1000"/>
                                        <p:tgtEl>
                                          <p:spTgt spid="573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7351"/>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7348"/>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7349"/>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7350"/>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73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animBg="1"/>
      <p:bldP spid="57349" grpId="0" animBg="1"/>
      <p:bldP spid="57350" grpId="0" animBg="1"/>
      <p:bldP spid="57351" grpId="0" animBg="1"/>
      <p:bldP spid="573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hidden="1"/>
          <p:cNvSpPr>
            <a:spLocks noGrp="1"/>
          </p:cNvSpPr>
          <p:nvPr>
            <p:ph type="title"/>
          </p:nvPr>
        </p:nvSpPr>
        <p:spPr/>
        <p:txBody>
          <a:bodyPr/>
          <a:lstStyle/>
          <a:p>
            <a:r>
              <a:rPr lang="de-DE" dirty="0" smtClean="0"/>
              <a:t>Vielen Dank für Ihre Aufmerksamkeit!</a:t>
            </a:r>
            <a:endParaRPr lang="de-DE" dirty="0"/>
          </a:p>
        </p:txBody>
      </p:sp>
      <p:sp>
        <p:nvSpPr>
          <p:cNvPr id="3" name="Inhaltsplatzhalter 2"/>
          <p:cNvSpPr>
            <a:spLocks noGrp="1"/>
          </p:cNvSpPr>
          <p:nvPr>
            <p:ph idx="1"/>
          </p:nvPr>
        </p:nvSpPr>
        <p:spPr/>
        <p:txBody>
          <a:bodyPr/>
          <a:lstStyle/>
          <a:p>
            <a:endParaRPr lang="de-DE"/>
          </a:p>
        </p:txBody>
      </p:sp>
      <p:sp>
        <p:nvSpPr>
          <p:cNvPr id="10243" name="Foliennummernplatzhalter 3"/>
          <p:cNvSpPr>
            <a:spLocks noGrp="1"/>
          </p:cNvSpPr>
          <p:nvPr>
            <p:ph type="sldNum" sz="quarter" idx="4294967295"/>
          </p:nvPr>
        </p:nvSpPr>
        <p:spPr>
          <a:xfrm>
            <a:off x="8639175" y="6267450"/>
            <a:ext cx="504825" cy="165100"/>
          </a:xfrm>
          <a:noFill/>
        </p:spPr>
        <p:txBody>
          <a:bodyPr/>
          <a:lstStyle>
            <a:lvl1pPr defTabSz="913516">
              <a:spcBef>
                <a:spcPct val="20000"/>
              </a:spcBef>
              <a:buSzPct val="65000"/>
              <a:buFont typeface="Wingdings" panose="05000000000000000000" pitchFamily="2" charset="2"/>
              <a:buChar char="l"/>
              <a:defRPr sz="2010">
                <a:solidFill>
                  <a:srgbClr val="808080"/>
                </a:solidFill>
                <a:latin typeface="Univers LT Std 55" charset="0"/>
              </a:defRPr>
            </a:lvl1pPr>
            <a:lvl2pPr marL="785893" indent="-302266" defTabSz="913516">
              <a:spcBef>
                <a:spcPct val="20000"/>
              </a:spcBef>
              <a:buChar char="–"/>
              <a:defRPr sz="1798">
                <a:solidFill>
                  <a:srgbClr val="808080"/>
                </a:solidFill>
                <a:latin typeface="Univers LT Std 55" charset="0"/>
              </a:defRPr>
            </a:lvl2pPr>
            <a:lvl3pPr marL="1209065" indent="-241813" defTabSz="913516">
              <a:spcBef>
                <a:spcPct val="20000"/>
              </a:spcBef>
              <a:buChar char="•"/>
              <a:defRPr sz="1798">
                <a:solidFill>
                  <a:srgbClr val="808080"/>
                </a:solidFill>
                <a:latin typeface="Univers LT Std 55" charset="0"/>
              </a:defRPr>
            </a:lvl3pPr>
            <a:lvl4pPr marL="1692692" indent="-241813" defTabSz="913516">
              <a:spcBef>
                <a:spcPct val="20000"/>
              </a:spcBef>
              <a:buChar char="–"/>
              <a:defRPr sz="1798">
                <a:solidFill>
                  <a:srgbClr val="808080"/>
                </a:solidFill>
                <a:latin typeface="Univers LT Std 55" charset="0"/>
              </a:defRPr>
            </a:lvl4pPr>
            <a:lvl5pPr marL="2176318" indent="-241813" defTabSz="913516">
              <a:spcBef>
                <a:spcPct val="20000"/>
              </a:spcBef>
              <a:buChar char="»"/>
              <a:defRPr sz="1798">
                <a:solidFill>
                  <a:srgbClr val="808080"/>
                </a:solidFill>
                <a:latin typeface="Univers LT Std 55" charset="0"/>
              </a:defRPr>
            </a:lvl5pPr>
            <a:lvl6pPr marL="2659944" indent="-241813" defTabSz="913516" eaLnBrk="0" fontAlgn="base" hangingPunct="0">
              <a:spcBef>
                <a:spcPct val="20000"/>
              </a:spcBef>
              <a:spcAft>
                <a:spcPct val="0"/>
              </a:spcAft>
              <a:buChar char="»"/>
              <a:defRPr sz="1798">
                <a:solidFill>
                  <a:srgbClr val="808080"/>
                </a:solidFill>
                <a:latin typeface="Univers LT Std 55" charset="0"/>
              </a:defRPr>
            </a:lvl6pPr>
            <a:lvl7pPr marL="3143570" indent="-241813" defTabSz="913516" eaLnBrk="0" fontAlgn="base" hangingPunct="0">
              <a:spcBef>
                <a:spcPct val="20000"/>
              </a:spcBef>
              <a:spcAft>
                <a:spcPct val="0"/>
              </a:spcAft>
              <a:buChar char="»"/>
              <a:defRPr sz="1798">
                <a:solidFill>
                  <a:srgbClr val="808080"/>
                </a:solidFill>
                <a:latin typeface="Univers LT Std 55" charset="0"/>
              </a:defRPr>
            </a:lvl7pPr>
            <a:lvl8pPr marL="3627196" indent="-241813" defTabSz="913516" eaLnBrk="0" fontAlgn="base" hangingPunct="0">
              <a:spcBef>
                <a:spcPct val="20000"/>
              </a:spcBef>
              <a:spcAft>
                <a:spcPct val="0"/>
              </a:spcAft>
              <a:buChar char="»"/>
              <a:defRPr sz="1798">
                <a:solidFill>
                  <a:srgbClr val="808080"/>
                </a:solidFill>
                <a:latin typeface="Univers LT Std 55" charset="0"/>
              </a:defRPr>
            </a:lvl8pPr>
            <a:lvl9pPr marL="4110822" indent="-241813" defTabSz="913516" eaLnBrk="0" fontAlgn="base" hangingPunct="0">
              <a:spcBef>
                <a:spcPct val="20000"/>
              </a:spcBef>
              <a:spcAft>
                <a:spcPct val="0"/>
              </a:spcAft>
              <a:buChar char="»"/>
              <a:defRPr sz="1798">
                <a:solidFill>
                  <a:srgbClr val="808080"/>
                </a:solidFill>
                <a:latin typeface="Univers LT Std 55" charset="0"/>
              </a:defRPr>
            </a:lvl9pPr>
          </a:lstStyle>
          <a:p>
            <a:pPr>
              <a:spcBef>
                <a:spcPct val="0"/>
              </a:spcBef>
              <a:buSzTx/>
              <a:buFontTx/>
              <a:buNone/>
            </a:pPr>
            <a:fld id="{DE04543C-21F1-4A7C-B124-3E1FC95FC2FC}" type="slidenum">
              <a:rPr lang="de-DE" altLang="de-DE" sz="952">
                <a:latin typeface="Univers LT 55 Std" charset="0"/>
              </a:rPr>
              <a:pPr>
                <a:spcBef>
                  <a:spcPct val="0"/>
                </a:spcBef>
                <a:buSzTx/>
                <a:buFontTx/>
                <a:buNone/>
              </a:pPr>
              <a:t>14</a:t>
            </a:fld>
            <a:endParaRPr lang="de-DE" altLang="de-DE" sz="952">
              <a:latin typeface="Univers LT 55 Std" charset="0"/>
            </a:endParaRPr>
          </a:p>
        </p:txBody>
      </p:sp>
      <p:pic>
        <p:nvPicPr>
          <p:cNvPr id="5" name="Grafik 3" descr="Bild: aufgeklappter Laptop, seitlich dargestellt mit einem aufgeschlagenem Buch darauf; darüber stehend: Vielen Dank für Ihre Aufmerksamkeit!" title="Vielen Dank für Ihre Aufmerksamkeit!"/>
          <p:cNvPicPr>
            <a:picLocks noChangeAspect="1"/>
          </p:cNvPicPr>
          <p:nvPr/>
        </p:nvPicPr>
        <p:blipFill>
          <a:blip r:embed="rId3" cstate="print">
            <a:extLst>
              <a:ext uri="{28A0092B-C50C-407E-A947-70E740481C1C}">
                <a14:useLocalDpi xmlns:a14="http://schemas.microsoft.com/office/drawing/2010/main" val="0"/>
              </a:ext>
            </a:extLst>
          </a:blip>
          <a:srcRect b="9982"/>
          <a:stretch>
            <a:fillRect/>
          </a:stretch>
        </p:blipFill>
        <p:spPr bwMode="auto">
          <a:xfrm>
            <a:off x="35496" y="1628800"/>
            <a:ext cx="7256116" cy="408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110240" y="1613925"/>
            <a:ext cx="7198884" cy="9907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algn="ctr" eaLnBrk="1" hangingPunct="1"/>
            <a:r>
              <a:rPr lang="de-DE" altLang="de-DE" sz="3000" dirty="0">
                <a:solidFill>
                  <a:schemeClr val="bg1"/>
                </a:solidFill>
                <a:latin typeface="Arial" panose="020B0604020202020204" pitchFamily="34" charset="0"/>
              </a:rPr>
              <a:t>Vielen Dank für Ihre Aufmerksamkeit!</a:t>
            </a:r>
          </a:p>
        </p:txBody>
      </p:sp>
    </p:spTree>
    <p:extLst>
      <p:ext uri="{BB962C8B-B14F-4D97-AF65-F5344CB8AC3E}">
        <p14:creationId xmlns:p14="http://schemas.microsoft.com/office/powerpoint/2010/main" val="60788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descr="Ab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014" y="2564904"/>
            <a:ext cx="6458729" cy="309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Text Box 4"/>
          <p:cNvSpPr txBox="1">
            <a:spLocks noChangeArrowheads="1"/>
          </p:cNvSpPr>
          <p:nvPr/>
        </p:nvSpPr>
        <p:spPr bwMode="auto">
          <a:xfrm>
            <a:off x="1331640" y="1556792"/>
            <a:ext cx="45854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sz="2600">
                <a:solidFill>
                  <a:schemeClr val="tx1"/>
                </a:solidFill>
                <a:latin typeface="Arial" panose="020B0604020202020204" pitchFamily="34" charset="0"/>
              </a:defRPr>
            </a:lvl1pPr>
            <a:lvl2pPr marL="742950" indent="-285750" defTabSz="912813">
              <a:defRPr sz="2600">
                <a:solidFill>
                  <a:schemeClr val="tx1"/>
                </a:solidFill>
                <a:latin typeface="Arial" panose="020B0604020202020204" pitchFamily="34" charset="0"/>
              </a:defRPr>
            </a:lvl2pPr>
            <a:lvl3pPr marL="1143000" indent="-228600" defTabSz="912813">
              <a:defRPr sz="2600">
                <a:solidFill>
                  <a:schemeClr val="tx1"/>
                </a:solidFill>
                <a:latin typeface="Arial" panose="020B0604020202020204" pitchFamily="34" charset="0"/>
              </a:defRPr>
            </a:lvl3pPr>
            <a:lvl4pPr marL="1600200" indent="-228600" defTabSz="912813">
              <a:defRPr sz="2600">
                <a:solidFill>
                  <a:schemeClr val="tx1"/>
                </a:solidFill>
                <a:latin typeface="Arial" panose="020B0604020202020204" pitchFamily="34" charset="0"/>
              </a:defRPr>
            </a:lvl4pPr>
            <a:lvl5pPr marL="2057400" indent="-228600" defTabSz="912813">
              <a:defRPr sz="26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26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26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26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2600">
                <a:solidFill>
                  <a:schemeClr val="tx1"/>
                </a:solidFill>
                <a:latin typeface="Arial" panose="020B0604020202020204" pitchFamily="34" charset="0"/>
              </a:defRPr>
            </a:lvl9pPr>
          </a:lstStyle>
          <a:p>
            <a:pPr algn="ctr" eaLnBrk="1" hangingPunct="1">
              <a:spcBef>
                <a:spcPct val="50000"/>
              </a:spcBef>
            </a:pPr>
            <a:r>
              <a:rPr lang="de-DE" altLang="de-DE" sz="3600" b="1" dirty="0">
                <a:solidFill>
                  <a:schemeClr val="accent2"/>
                </a:solidFill>
              </a:rPr>
              <a:t>Qualitätskreislauf</a:t>
            </a:r>
          </a:p>
        </p:txBody>
      </p:sp>
      <p:sp>
        <p:nvSpPr>
          <p:cNvPr id="2" name="Titel 1" hidden="1"/>
          <p:cNvSpPr>
            <a:spLocks noGrp="1"/>
          </p:cNvSpPr>
          <p:nvPr>
            <p:ph type="title"/>
          </p:nvPr>
        </p:nvSpPr>
        <p:spPr/>
        <p:txBody>
          <a:bodyPr/>
          <a:lstStyle/>
          <a:p>
            <a:r>
              <a:rPr lang="de-DE" dirty="0" smtClean="0"/>
              <a:t>Qualitätskreislauf</a:t>
            </a:r>
            <a:br>
              <a:rPr lang="de-DE" dirty="0" smtClean="0"/>
            </a:br>
            <a:endParaRPr lang="de-DE" dirty="0"/>
          </a:p>
        </p:txBody>
      </p:sp>
      <p:sp>
        <p:nvSpPr>
          <p:cNvPr id="3" name="Inhaltsplatzhalter 2" hidden="1"/>
          <p:cNvSpPr>
            <a:spLocks noGrp="1"/>
          </p:cNvSpPr>
          <p:nvPr>
            <p:ph idx="1"/>
          </p:nvPr>
        </p:nvSpPr>
        <p:spPr/>
        <p:txBody>
          <a:bodyPr/>
          <a:lstStyle/>
          <a:p>
            <a:r>
              <a:rPr lang="de-DE" dirty="0" smtClean="0"/>
              <a:t>Planen z.B. Ist-Situation erfassen</a:t>
            </a:r>
          </a:p>
          <a:p>
            <a:r>
              <a:rPr lang="de-DE" dirty="0" smtClean="0"/>
              <a:t>Umsetzen z.B. Instrumente bereitstellen</a:t>
            </a:r>
          </a:p>
          <a:p>
            <a:r>
              <a:rPr lang="de-DE" dirty="0" smtClean="0"/>
              <a:t>Kontrollieren </a:t>
            </a:r>
            <a:r>
              <a:rPr lang="de-DE" dirty="0" err="1" smtClean="0"/>
              <a:t>z.W</a:t>
            </a:r>
            <a:r>
              <a:rPr lang="de-DE" dirty="0" smtClean="0"/>
              <a:t>. Abweichungen feststellen</a:t>
            </a:r>
          </a:p>
          <a:p>
            <a:r>
              <a:rPr lang="de-DE" dirty="0" smtClean="0"/>
              <a:t>Reagieren z.B. Verbesserungsvorschläge erarbeiten</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7589"/>
                                        </p:tgtEl>
                                        <p:attrNameLst>
                                          <p:attrName>style.visibility</p:attrName>
                                        </p:attrNameLst>
                                      </p:cBhvr>
                                      <p:to>
                                        <p:strVal val="visible"/>
                                      </p:to>
                                    </p:set>
                                    <p:animEffect transition="in" filter="fade">
                                      <p:cBhvr>
                                        <p:cTn id="7" dur="500"/>
                                        <p:tgtEl>
                                          <p:spTgt spid="67589"/>
                                        </p:tgtEl>
                                      </p:cBhvr>
                                    </p:animEffect>
                                  </p:childTnLst>
                                </p:cTn>
                              </p:par>
                            </p:childTnLst>
                          </p:cTn>
                        </p:par>
                        <p:par>
                          <p:cTn id="8" fill="hold" nodeType="afterGroup">
                            <p:stCondLst>
                              <p:cond delay="1000"/>
                            </p:stCondLst>
                            <p:childTnLst>
                              <p:par>
                                <p:cTn id="9" presetID="10" presetClass="entr" presetSubtype="0" fill="hold" nodeType="afterEffect">
                                  <p:stCondLst>
                                    <p:cond delay="500"/>
                                  </p:stCondLst>
                                  <p:childTnLst>
                                    <p:set>
                                      <p:cBhvr>
                                        <p:cTn id="10" dur="1" fill="hold">
                                          <p:stCondLst>
                                            <p:cond delay="0"/>
                                          </p:stCondLst>
                                        </p:cTn>
                                        <p:tgtEl>
                                          <p:spTgt spid="67588"/>
                                        </p:tgtEl>
                                        <p:attrNameLst>
                                          <p:attrName>style.visibility</p:attrName>
                                        </p:attrNameLst>
                                      </p:cBhvr>
                                      <p:to>
                                        <p:strVal val="visible"/>
                                      </p:to>
                                    </p:set>
                                    <p:animEffect transition="in" filter="fade">
                                      <p:cBhvr>
                                        <p:cTn id="11" dur="500"/>
                                        <p:tgtEl>
                                          <p:spTgt spid="67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 descr="Puzzle-Stück, vanilla: Stuergruppe" title="Steuergruppe"/>
          <p:cNvGrpSpPr>
            <a:grpSpLocks/>
          </p:cNvGrpSpPr>
          <p:nvPr/>
        </p:nvGrpSpPr>
        <p:grpSpPr bwMode="auto">
          <a:xfrm rot="1178856">
            <a:off x="5191740" y="2600661"/>
            <a:ext cx="2820988" cy="2185987"/>
            <a:chOff x="2519" y="1839"/>
            <a:chExt cx="1777" cy="1377"/>
          </a:xfrm>
        </p:grpSpPr>
        <p:sp>
          <p:nvSpPr>
            <p:cNvPr id="6161" name="Puzzle2"/>
            <p:cNvSpPr>
              <a:spLocks noEditPoints="1" noChangeArrowheads="1"/>
            </p:cNvSpPr>
            <p:nvPr/>
          </p:nvSpPr>
          <p:spPr bwMode="auto">
            <a:xfrm>
              <a:off x="2519" y="1839"/>
              <a:ext cx="1777" cy="1377"/>
            </a:xfrm>
            <a:custGeom>
              <a:avLst/>
              <a:gdLst>
                <a:gd name="T0" fmla="*/ 0 w 21600"/>
                <a:gd name="T1" fmla="*/ 54 h 21600"/>
                <a:gd name="T2" fmla="*/ 28 w 21600"/>
                <a:gd name="T3" fmla="*/ 86 h 21600"/>
                <a:gd name="T4" fmla="*/ 70 w 21600"/>
                <a:gd name="T5" fmla="*/ 57 h 21600"/>
                <a:gd name="T6" fmla="*/ 114 w 21600"/>
                <a:gd name="T7" fmla="*/ 86 h 21600"/>
                <a:gd name="T8" fmla="*/ 146 w 21600"/>
                <a:gd name="T9" fmla="*/ 61 h 21600"/>
                <a:gd name="T10" fmla="*/ 114 w 21600"/>
                <a:gd name="T11" fmla="*/ 23 h 21600"/>
                <a:gd name="T12" fmla="*/ 73 w 21600"/>
                <a:gd name="T13" fmla="*/ 0 h 21600"/>
                <a:gd name="T14" fmla="*/ 28 w 21600"/>
                <a:gd name="T15" fmla="*/ 24 h 21600"/>
                <a:gd name="T16" fmla="*/ 0 60000 65536"/>
                <a:gd name="T17" fmla="*/ 0 60000 65536"/>
                <a:gd name="T18" fmla="*/ 0 60000 65536"/>
                <a:gd name="T19" fmla="*/ 0 60000 65536"/>
                <a:gd name="T20" fmla="*/ 0 60000 65536"/>
                <a:gd name="T21" fmla="*/ 0 60000 65536"/>
                <a:gd name="T22" fmla="*/ 0 60000 65536"/>
                <a:gd name="T23" fmla="*/ 0 60000 65536"/>
                <a:gd name="T24" fmla="*/ 5385 w 21600"/>
                <a:gd name="T25" fmla="*/ 6745 h 21600"/>
                <a:gd name="T26" fmla="*/ 16179 w 21600"/>
                <a:gd name="T27" fmla="*/ 2043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de-DE"/>
            </a:p>
          </p:txBody>
        </p:sp>
        <p:sp>
          <p:nvSpPr>
            <p:cNvPr id="6162" name="Text Box 4"/>
            <p:cNvSpPr txBox="1">
              <a:spLocks noChangeArrowheads="1"/>
            </p:cNvSpPr>
            <p:nvPr/>
          </p:nvSpPr>
          <p:spPr bwMode="auto">
            <a:xfrm>
              <a:off x="2971" y="2251"/>
              <a:ext cx="771"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algn="ctr" eaLnBrk="1" hangingPunct="1">
                <a:spcBef>
                  <a:spcPct val="50000"/>
                </a:spcBef>
              </a:pPr>
              <a:r>
                <a:rPr lang="de-DE" altLang="de-DE" sz="1600" b="1"/>
                <a:t>Steuer-gruppe</a:t>
              </a:r>
            </a:p>
          </p:txBody>
        </p:sp>
      </p:grpSp>
      <p:grpSp>
        <p:nvGrpSpPr>
          <p:cNvPr id="13317" name="Group 5" descr="Puzzle-Stück, lila: Leitbild" title="Leitbild"/>
          <p:cNvGrpSpPr>
            <a:grpSpLocks/>
          </p:cNvGrpSpPr>
          <p:nvPr/>
        </p:nvGrpSpPr>
        <p:grpSpPr bwMode="auto">
          <a:xfrm>
            <a:off x="2453653" y="2196802"/>
            <a:ext cx="2855912" cy="1665288"/>
            <a:chOff x="1464" y="1195"/>
            <a:chExt cx="1799" cy="1049"/>
          </a:xfrm>
        </p:grpSpPr>
        <p:sp>
          <p:nvSpPr>
            <p:cNvPr id="6159" name="Puzzle1"/>
            <p:cNvSpPr>
              <a:spLocks noEditPoints="1" noChangeArrowheads="1"/>
            </p:cNvSpPr>
            <p:nvPr/>
          </p:nvSpPr>
          <p:spPr bwMode="auto">
            <a:xfrm>
              <a:off x="1464" y="1195"/>
              <a:ext cx="1799" cy="1049"/>
            </a:xfrm>
            <a:custGeom>
              <a:avLst/>
              <a:gdLst>
                <a:gd name="T0" fmla="*/ 116 w 21600"/>
                <a:gd name="T1" fmla="*/ 50 h 21600"/>
                <a:gd name="T2" fmla="*/ 118 w 21600"/>
                <a:gd name="T3" fmla="*/ 1 h 21600"/>
                <a:gd name="T4" fmla="*/ 33 w 21600"/>
                <a:gd name="T5" fmla="*/ 2 h 21600"/>
                <a:gd name="T6" fmla="*/ 35 w 21600"/>
                <a:gd name="T7" fmla="*/ 50 h 21600"/>
                <a:gd name="T8" fmla="*/ 75 w 21600"/>
                <a:gd name="T9" fmla="*/ 30 h 21600"/>
                <a:gd name="T10" fmla="*/ 75 w 21600"/>
                <a:gd name="T11" fmla="*/ 21 h 21600"/>
                <a:gd name="T12" fmla="*/ 150 w 21600"/>
                <a:gd name="T13" fmla="*/ 24 h 21600"/>
                <a:gd name="T14" fmla="*/ 0 w 21600"/>
                <a:gd name="T15" fmla="*/ 24 h 21600"/>
                <a:gd name="T16" fmla="*/ 0 60000 65536"/>
                <a:gd name="T17" fmla="*/ 0 60000 65536"/>
                <a:gd name="T18" fmla="*/ 0 60000 65536"/>
                <a:gd name="T19" fmla="*/ 0 60000 65536"/>
                <a:gd name="T20" fmla="*/ 0 60000 65536"/>
                <a:gd name="T21" fmla="*/ 0 60000 65536"/>
                <a:gd name="T22" fmla="*/ 0 60000 65536"/>
                <a:gd name="T23" fmla="*/ 0 60000 65536"/>
                <a:gd name="T24" fmla="*/ 6087 w 21600"/>
                <a:gd name="T25" fmla="*/ 2574 h 21600"/>
                <a:gd name="T26" fmla="*/ 16137 w 21600"/>
                <a:gd name="T27" fmla="*/ 1956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algn="ctr" eaLnBrk="1" hangingPunct="1"/>
              <a:r>
                <a:rPr lang="de-DE" altLang="de-DE" sz="1600"/>
                <a:t/>
              </a:r>
              <a:br>
                <a:rPr lang="de-DE" altLang="de-DE" sz="1600"/>
              </a:br>
              <a:r>
                <a:rPr lang="de-DE" altLang="de-DE" sz="1600"/>
                <a:t/>
              </a:r>
              <a:br>
                <a:rPr lang="de-DE" altLang="de-DE" sz="1600"/>
              </a:br>
              <a:endParaRPr lang="de-DE" altLang="de-DE" sz="1400"/>
            </a:p>
          </p:txBody>
        </p:sp>
        <p:sp>
          <p:nvSpPr>
            <p:cNvPr id="6160" name="Text Box 7"/>
            <p:cNvSpPr txBox="1">
              <a:spLocks noChangeArrowheads="1"/>
            </p:cNvSpPr>
            <p:nvPr/>
          </p:nvSpPr>
          <p:spPr bwMode="auto">
            <a:xfrm>
              <a:off x="1927" y="1616"/>
              <a:ext cx="90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algn="ctr" eaLnBrk="1" hangingPunct="1">
                <a:spcBef>
                  <a:spcPct val="50000"/>
                </a:spcBef>
              </a:pPr>
              <a:r>
                <a:rPr lang="de-DE" altLang="de-DE" sz="1600" b="1"/>
                <a:t>Leitbild</a:t>
              </a:r>
            </a:p>
          </p:txBody>
        </p:sp>
      </p:grpSp>
      <p:grpSp>
        <p:nvGrpSpPr>
          <p:cNvPr id="13320" name="Group 8" descr="Puzzle-Stück, grün: Int. Datenerhebung" title="Int. Datenerhebung"/>
          <p:cNvGrpSpPr>
            <a:grpSpLocks/>
          </p:cNvGrpSpPr>
          <p:nvPr/>
        </p:nvGrpSpPr>
        <p:grpSpPr bwMode="auto">
          <a:xfrm rot="20018729">
            <a:off x="1939329" y="3954331"/>
            <a:ext cx="1700213" cy="2794000"/>
            <a:chOff x="1832" y="1822"/>
            <a:chExt cx="1071" cy="1760"/>
          </a:xfrm>
        </p:grpSpPr>
        <p:sp>
          <p:nvSpPr>
            <p:cNvPr id="6156" name="Puzzle4"/>
            <p:cNvSpPr>
              <a:spLocks noEditPoints="1" noChangeArrowheads="1"/>
            </p:cNvSpPr>
            <p:nvPr/>
          </p:nvSpPr>
          <p:spPr bwMode="auto">
            <a:xfrm>
              <a:off x="1832" y="1822"/>
              <a:ext cx="1071" cy="1760"/>
            </a:xfrm>
            <a:custGeom>
              <a:avLst/>
              <a:gdLst>
                <a:gd name="T0" fmla="*/ 20 w 21600"/>
                <a:gd name="T1" fmla="*/ 77 h 21600"/>
                <a:gd name="T2" fmla="*/ 1 w 21600"/>
                <a:gd name="T3" fmla="*/ 112 h 21600"/>
                <a:gd name="T4" fmla="*/ 28 w 21600"/>
                <a:gd name="T5" fmla="*/ 143 h 21600"/>
                <a:gd name="T6" fmla="*/ 51 w 21600"/>
                <a:gd name="T7" fmla="*/ 111 h 21600"/>
                <a:gd name="T8" fmla="*/ 34 w 21600"/>
                <a:gd name="T9" fmla="*/ 72 h 21600"/>
                <a:gd name="T10" fmla="*/ 52 w 21600"/>
                <a:gd name="T11" fmla="*/ 31 h 21600"/>
                <a:gd name="T12" fmla="*/ 27 w 21600"/>
                <a:gd name="T13" fmla="*/ 0 h 21600"/>
                <a:gd name="T14" fmla="*/ 1 w 21600"/>
                <a:gd name="T15" fmla="*/ 31 h 21600"/>
                <a:gd name="T16" fmla="*/ 0 60000 65536"/>
                <a:gd name="T17" fmla="*/ 0 60000 65536"/>
                <a:gd name="T18" fmla="*/ 0 60000 65536"/>
                <a:gd name="T19" fmla="*/ 0 60000 65536"/>
                <a:gd name="T20" fmla="*/ 0 60000 65536"/>
                <a:gd name="T21" fmla="*/ 0 60000 65536"/>
                <a:gd name="T22" fmla="*/ 0 60000 65536"/>
                <a:gd name="T23" fmla="*/ 0 60000 65536"/>
                <a:gd name="T24" fmla="*/ 2077 w 21600"/>
                <a:gd name="T25" fmla="*/ 5670 h 21600"/>
                <a:gd name="T26" fmla="*/ 20208 w 21600"/>
                <a:gd name="T27" fmla="*/ 1597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de-DE"/>
            </a:p>
          </p:txBody>
        </p:sp>
        <p:sp>
          <p:nvSpPr>
            <p:cNvPr id="6157" name="Text Box 10"/>
            <p:cNvSpPr txBox="1">
              <a:spLocks noChangeArrowheads="1"/>
            </p:cNvSpPr>
            <p:nvPr/>
          </p:nvSpPr>
          <p:spPr bwMode="auto">
            <a:xfrm>
              <a:off x="2018" y="2931"/>
              <a:ext cx="77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algn="ctr" eaLnBrk="1" hangingPunct="1">
                <a:spcBef>
                  <a:spcPct val="50000"/>
                </a:spcBef>
              </a:pPr>
              <a:r>
                <a:rPr lang="de-DE" altLang="de-DE" sz="1600" b="1"/>
                <a:t>erhebung</a:t>
              </a:r>
            </a:p>
          </p:txBody>
        </p:sp>
        <p:sp>
          <p:nvSpPr>
            <p:cNvPr id="6158" name="Text Box 11"/>
            <p:cNvSpPr txBox="1">
              <a:spLocks noChangeArrowheads="1"/>
            </p:cNvSpPr>
            <p:nvPr/>
          </p:nvSpPr>
          <p:spPr bwMode="auto">
            <a:xfrm>
              <a:off x="2018" y="2341"/>
              <a:ext cx="77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algn="ctr" eaLnBrk="1" hangingPunct="1">
                <a:spcBef>
                  <a:spcPct val="50000"/>
                </a:spcBef>
              </a:pPr>
              <a:r>
                <a:rPr lang="de-DE" altLang="de-DE" sz="1600" b="1"/>
                <a:t>Int. Daten-</a:t>
              </a:r>
            </a:p>
          </p:txBody>
        </p:sp>
      </p:grpSp>
      <p:grpSp>
        <p:nvGrpSpPr>
          <p:cNvPr id="13324" name="Group 12" descr="Puzzle-Stück, orange: Schülerbefrag." title="Schülerbefrag."/>
          <p:cNvGrpSpPr>
            <a:grpSpLocks/>
          </p:cNvGrpSpPr>
          <p:nvPr/>
        </p:nvGrpSpPr>
        <p:grpSpPr bwMode="auto">
          <a:xfrm>
            <a:off x="412573" y="2043608"/>
            <a:ext cx="1779587" cy="2398713"/>
            <a:chOff x="2835" y="738"/>
            <a:chExt cx="1121" cy="1511"/>
          </a:xfrm>
        </p:grpSpPr>
        <p:sp>
          <p:nvSpPr>
            <p:cNvPr id="6154" name="Puzzle3"/>
            <p:cNvSpPr>
              <a:spLocks noEditPoints="1" noChangeArrowheads="1"/>
            </p:cNvSpPr>
            <p:nvPr/>
          </p:nvSpPr>
          <p:spPr bwMode="auto">
            <a:xfrm>
              <a:off x="2843" y="738"/>
              <a:ext cx="1113" cy="1511"/>
            </a:xfrm>
            <a:custGeom>
              <a:avLst/>
              <a:gdLst>
                <a:gd name="T0" fmla="*/ 28 w 21600"/>
                <a:gd name="T1" fmla="*/ 77 h 21600"/>
                <a:gd name="T2" fmla="*/ 55 w 21600"/>
                <a:gd name="T3" fmla="*/ 103 h 21600"/>
                <a:gd name="T4" fmla="*/ 35 w 21600"/>
                <a:gd name="T5" fmla="*/ 68 h 21600"/>
                <a:gd name="T6" fmla="*/ 55 w 21600"/>
                <a:gd name="T7" fmla="*/ 34 h 21600"/>
                <a:gd name="T8" fmla="*/ 28 w 21600"/>
                <a:gd name="T9" fmla="*/ 0 h 21600"/>
                <a:gd name="T10" fmla="*/ 2 w 21600"/>
                <a:gd name="T11" fmla="*/ 33 h 21600"/>
                <a:gd name="T12" fmla="*/ 21 w 21600"/>
                <a:gd name="T13" fmla="*/ 66 h 21600"/>
                <a:gd name="T14" fmla="*/ 2 w 21600"/>
                <a:gd name="T15" fmla="*/ 103 h 21600"/>
                <a:gd name="T16" fmla="*/ 0 60000 65536"/>
                <a:gd name="T17" fmla="*/ 0 60000 65536"/>
                <a:gd name="T18" fmla="*/ 0 60000 65536"/>
                <a:gd name="T19" fmla="*/ 0 60000 65536"/>
                <a:gd name="T20" fmla="*/ 0 60000 65536"/>
                <a:gd name="T21" fmla="*/ 0 60000 65536"/>
                <a:gd name="T22" fmla="*/ 0 60000 65536"/>
                <a:gd name="T23" fmla="*/ 0 60000 65536"/>
                <a:gd name="T24" fmla="*/ 2271 w 21600"/>
                <a:gd name="T25" fmla="*/ 7719 h 21600"/>
                <a:gd name="T26" fmla="*/ 19155 w 21600"/>
                <a:gd name="T27" fmla="*/ 2024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de-DE"/>
            </a:p>
          </p:txBody>
        </p:sp>
        <p:sp>
          <p:nvSpPr>
            <p:cNvPr id="6155" name="Text Box 14"/>
            <p:cNvSpPr txBox="1">
              <a:spLocks noChangeArrowheads="1"/>
            </p:cNvSpPr>
            <p:nvPr/>
          </p:nvSpPr>
          <p:spPr bwMode="auto">
            <a:xfrm>
              <a:off x="2835" y="1253"/>
              <a:ext cx="104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algn="ctr" eaLnBrk="1" hangingPunct="1">
                <a:spcBef>
                  <a:spcPct val="50000"/>
                </a:spcBef>
              </a:pPr>
              <a:r>
                <a:rPr lang="de-DE" altLang="de-DE" sz="1600" b="1" dirty="0"/>
                <a:t>Schülerbefrag.</a:t>
              </a:r>
            </a:p>
          </p:txBody>
        </p:sp>
      </p:grpSp>
      <p:grpSp>
        <p:nvGrpSpPr>
          <p:cNvPr id="13327" name="Group 15" descr="Puzzle-Stück, hellblau: externe Eval." title="externe Eval."/>
          <p:cNvGrpSpPr>
            <a:grpSpLocks/>
          </p:cNvGrpSpPr>
          <p:nvPr/>
        </p:nvGrpSpPr>
        <p:grpSpPr bwMode="auto">
          <a:xfrm rot="664620">
            <a:off x="4154063" y="4933874"/>
            <a:ext cx="2855912" cy="1665288"/>
            <a:chOff x="3515" y="1207"/>
            <a:chExt cx="1799" cy="1049"/>
          </a:xfrm>
        </p:grpSpPr>
        <p:sp>
          <p:nvSpPr>
            <p:cNvPr id="6152" name="Puzzle1"/>
            <p:cNvSpPr>
              <a:spLocks noEditPoints="1" noChangeArrowheads="1"/>
            </p:cNvSpPr>
            <p:nvPr/>
          </p:nvSpPr>
          <p:spPr bwMode="auto">
            <a:xfrm>
              <a:off x="3515" y="1207"/>
              <a:ext cx="1799" cy="1049"/>
            </a:xfrm>
            <a:custGeom>
              <a:avLst/>
              <a:gdLst>
                <a:gd name="T0" fmla="*/ 116 w 21600"/>
                <a:gd name="T1" fmla="*/ 50 h 21600"/>
                <a:gd name="T2" fmla="*/ 118 w 21600"/>
                <a:gd name="T3" fmla="*/ 1 h 21600"/>
                <a:gd name="T4" fmla="*/ 33 w 21600"/>
                <a:gd name="T5" fmla="*/ 2 h 21600"/>
                <a:gd name="T6" fmla="*/ 35 w 21600"/>
                <a:gd name="T7" fmla="*/ 50 h 21600"/>
                <a:gd name="T8" fmla="*/ 75 w 21600"/>
                <a:gd name="T9" fmla="*/ 30 h 21600"/>
                <a:gd name="T10" fmla="*/ 75 w 21600"/>
                <a:gd name="T11" fmla="*/ 21 h 21600"/>
                <a:gd name="T12" fmla="*/ 150 w 21600"/>
                <a:gd name="T13" fmla="*/ 24 h 21600"/>
                <a:gd name="T14" fmla="*/ 0 w 21600"/>
                <a:gd name="T15" fmla="*/ 24 h 21600"/>
                <a:gd name="T16" fmla="*/ 0 60000 65536"/>
                <a:gd name="T17" fmla="*/ 0 60000 65536"/>
                <a:gd name="T18" fmla="*/ 0 60000 65536"/>
                <a:gd name="T19" fmla="*/ 0 60000 65536"/>
                <a:gd name="T20" fmla="*/ 0 60000 65536"/>
                <a:gd name="T21" fmla="*/ 0 60000 65536"/>
                <a:gd name="T22" fmla="*/ 0 60000 65536"/>
                <a:gd name="T23" fmla="*/ 0 60000 65536"/>
                <a:gd name="T24" fmla="*/ 6087 w 21600"/>
                <a:gd name="T25" fmla="*/ 2574 h 21600"/>
                <a:gd name="T26" fmla="*/ 16137 w 21600"/>
                <a:gd name="T27" fmla="*/ 1956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de-DE"/>
            </a:p>
          </p:txBody>
        </p:sp>
        <p:sp>
          <p:nvSpPr>
            <p:cNvPr id="6153" name="Text Box 17"/>
            <p:cNvSpPr txBox="1">
              <a:spLocks noChangeArrowheads="1"/>
            </p:cNvSpPr>
            <p:nvPr/>
          </p:nvSpPr>
          <p:spPr bwMode="auto">
            <a:xfrm>
              <a:off x="3878" y="1616"/>
              <a:ext cx="104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algn="ctr" eaLnBrk="1" hangingPunct="1">
                <a:spcBef>
                  <a:spcPct val="50000"/>
                </a:spcBef>
              </a:pPr>
              <a:r>
                <a:rPr lang="de-DE" altLang="de-DE" sz="1600" b="1"/>
                <a:t>externe Eval.</a:t>
              </a:r>
            </a:p>
          </p:txBody>
        </p:sp>
      </p:grpSp>
      <p:sp>
        <p:nvSpPr>
          <p:cNvPr id="6151" name="Text Box 18"/>
          <p:cNvSpPr txBox="1">
            <a:spLocks noChangeArrowheads="1"/>
          </p:cNvSpPr>
          <p:nvPr/>
        </p:nvSpPr>
        <p:spPr bwMode="auto">
          <a:xfrm>
            <a:off x="179512" y="1326468"/>
            <a:ext cx="3382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algn="ctr" eaLnBrk="1" hangingPunct="1">
              <a:spcBef>
                <a:spcPct val="50000"/>
              </a:spcBef>
            </a:pPr>
            <a:r>
              <a:rPr lang="de-DE" altLang="de-DE" sz="3600" dirty="0">
                <a:solidFill>
                  <a:schemeClr val="accent2"/>
                </a:solidFill>
              </a:rPr>
              <a:t>bisher häufig…</a:t>
            </a:r>
          </a:p>
        </p:txBody>
      </p:sp>
      <p:sp>
        <p:nvSpPr>
          <p:cNvPr id="2" name="Titel 1" hidden="1"/>
          <p:cNvSpPr>
            <a:spLocks noGrp="1"/>
          </p:cNvSpPr>
          <p:nvPr>
            <p:ph type="title"/>
          </p:nvPr>
        </p:nvSpPr>
        <p:spPr/>
        <p:txBody>
          <a:bodyPr/>
          <a:lstStyle/>
          <a:p>
            <a:r>
              <a:rPr lang="de-DE" dirty="0" smtClean="0"/>
              <a:t>Bisher häufig: </a:t>
            </a:r>
            <a:endParaRPr lang="de-DE" dirty="0"/>
          </a:p>
        </p:txBody>
      </p:sp>
      <p:sp>
        <p:nvSpPr>
          <p:cNvPr id="3" name="Inhaltsplatzhalter 2" hidden="1"/>
          <p:cNvSpPr>
            <a:spLocks noGrp="1"/>
          </p:cNvSpPr>
          <p:nvPr>
            <p:ph idx="1"/>
          </p:nvPr>
        </p:nvSpPr>
        <p:spPr/>
        <p:txBody>
          <a:bodyPr/>
          <a:lstStyle/>
          <a:p>
            <a:r>
              <a:rPr lang="de-DE" dirty="0" smtClean="0"/>
              <a:t>Schülerbefrag.</a:t>
            </a:r>
          </a:p>
          <a:p>
            <a:r>
              <a:rPr lang="de-DE" dirty="0" smtClean="0"/>
              <a:t>Leitbild</a:t>
            </a:r>
          </a:p>
          <a:p>
            <a:r>
              <a:rPr lang="de-DE" dirty="0" smtClean="0"/>
              <a:t>Steuergruppe</a:t>
            </a:r>
          </a:p>
          <a:p>
            <a:r>
              <a:rPr lang="de-DE" dirty="0" err="1" smtClean="0"/>
              <a:t>Int.Datenerhebung</a:t>
            </a:r>
            <a:endParaRPr lang="de-DE" dirty="0" smtClean="0"/>
          </a:p>
          <a:p>
            <a:r>
              <a:rPr lang="de-DE" dirty="0" smtClean="0"/>
              <a:t>Externe </a:t>
            </a:r>
            <a:r>
              <a:rPr lang="de-DE" dirty="0" err="1" smtClean="0"/>
              <a:t>Eval</a:t>
            </a:r>
            <a:r>
              <a:rPr lang="de-DE" dirty="0" smtClean="0"/>
              <a:t>.</a:t>
            </a:r>
          </a:p>
          <a:p>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afterEffect">
                                  <p:stCondLst>
                                    <p:cond delay="50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500" fill="hold"/>
                                        <p:tgtEl>
                                          <p:spTgt spid="13317"/>
                                        </p:tgtEl>
                                        <p:attrNameLst>
                                          <p:attrName>ppt_x</p:attrName>
                                        </p:attrNameLst>
                                      </p:cBhvr>
                                      <p:tavLst>
                                        <p:tav tm="0">
                                          <p:val>
                                            <p:strVal val="0-#ppt_w/2"/>
                                          </p:val>
                                        </p:tav>
                                        <p:tav tm="100000">
                                          <p:val>
                                            <p:strVal val="#ppt_x"/>
                                          </p:val>
                                        </p:tav>
                                      </p:tavLst>
                                    </p:anim>
                                    <p:anim calcmode="lin" valueType="num">
                                      <p:cBhvr additive="base">
                                        <p:cTn id="8" dur="500" fill="hold"/>
                                        <p:tgtEl>
                                          <p:spTgt spid="13317"/>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000"/>
                            </p:stCondLst>
                            <p:childTnLst>
                              <p:par>
                                <p:cTn id="10" presetID="2" presetClass="entr" presetSubtype="3" fill="hold" nodeType="afterEffect">
                                  <p:stCondLst>
                                    <p:cond delay="200"/>
                                  </p:stCondLst>
                                  <p:childTnLst>
                                    <p:set>
                                      <p:cBhvr>
                                        <p:cTn id="11" dur="1" fill="hold">
                                          <p:stCondLst>
                                            <p:cond delay="0"/>
                                          </p:stCondLst>
                                        </p:cTn>
                                        <p:tgtEl>
                                          <p:spTgt spid="13314"/>
                                        </p:tgtEl>
                                        <p:attrNameLst>
                                          <p:attrName>style.visibility</p:attrName>
                                        </p:attrNameLst>
                                      </p:cBhvr>
                                      <p:to>
                                        <p:strVal val="visible"/>
                                      </p:to>
                                    </p:set>
                                    <p:anim calcmode="lin" valueType="num">
                                      <p:cBhvr additive="base">
                                        <p:cTn id="12" dur="500" fill="hold"/>
                                        <p:tgtEl>
                                          <p:spTgt spid="13314"/>
                                        </p:tgtEl>
                                        <p:attrNameLst>
                                          <p:attrName>ppt_x</p:attrName>
                                        </p:attrNameLst>
                                      </p:cBhvr>
                                      <p:tavLst>
                                        <p:tav tm="0">
                                          <p:val>
                                            <p:strVal val="1+#ppt_w/2"/>
                                          </p:val>
                                        </p:tav>
                                        <p:tav tm="100000">
                                          <p:val>
                                            <p:strVal val="#ppt_x"/>
                                          </p:val>
                                        </p:tav>
                                      </p:tavLst>
                                    </p:anim>
                                    <p:anim calcmode="lin" valueType="num">
                                      <p:cBhvr additive="base">
                                        <p:cTn id="13" dur="500" fill="hold"/>
                                        <p:tgtEl>
                                          <p:spTgt spid="13314"/>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700"/>
                            </p:stCondLst>
                            <p:childTnLst>
                              <p:par>
                                <p:cTn id="15" presetID="2" presetClass="entr" presetSubtype="6" fill="hold" nodeType="afterEffect">
                                  <p:stCondLst>
                                    <p:cond delay="200"/>
                                  </p:stCondLst>
                                  <p:childTnLst>
                                    <p:set>
                                      <p:cBhvr>
                                        <p:cTn id="16" dur="1" fill="hold">
                                          <p:stCondLst>
                                            <p:cond delay="0"/>
                                          </p:stCondLst>
                                        </p:cTn>
                                        <p:tgtEl>
                                          <p:spTgt spid="13327"/>
                                        </p:tgtEl>
                                        <p:attrNameLst>
                                          <p:attrName>style.visibility</p:attrName>
                                        </p:attrNameLst>
                                      </p:cBhvr>
                                      <p:to>
                                        <p:strVal val="visible"/>
                                      </p:to>
                                    </p:set>
                                    <p:anim calcmode="lin" valueType="num">
                                      <p:cBhvr additive="base">
                                        <p:cTn id="17" dur="500" fill="hold"/>
                                        <p:tgtEl>
                                          <p:spTgt spid="13327"/>
                                        </p:tgtEl>
                                        <p:attrNameLst>
                                          <p:attrName>ppt_x</p:attrName>
                                        </p:attrNameLst>
                                      </p:cBhvr>
                                      <p:tavLst>
                                        <p:tav tm="0">
                                          <p:val>
                                            <p:strVal val="1+#ppt_w/2"/>
                                          </p:val>
                                        </p:tav>
                                        <p:tav tm="100000">
                                          <p:val>
                                            <p:strVal val="#ppt_x"/>
                                          </p:val>
                                        </p:tav>
                                      </p:tavLst>
                                    </p:anim>
                                    <p:anim calcmode="lin" valueType="num">
                                      <p:cBhvr additive="base">
                                        <p:cTn id="18" dur="500" fill="hold"/>
                                        <p:tgtEl>
                                          <p:spTgt spid="13327"/>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2400"/>
                            </p:stCondLst>
                            <p:childTnLst>
                              <p:par>
                                <p:cTn id="20" presetID="2" presetClass="entr" presetSubtype="12" fill="hold" nodeType="afterEffect">
                                  <p:stCondLst>
                                    <p:cond delay="200"/>
                                  </p:stCondLst>
                                  <p:childTnLst>
                                    <p:set>
                                      <p:cBhvr>
                                        <p:cTn id="21" dur="1" fill="hold">
                                          <p:stCondLst>
                                            <p:cond delay="0"/>
                                          </p:stCondLst>
                                        </p:cTn>
                                        <p:tgtEl>
                                          <p:spTgt spid="13320"/>
                                        </p:tgtEl>
                                        <p:attrNameLst>
                                          <p:attrName>style.visibility</p:attrName>
                                        </p:attrNameLst>
                                      </p:cBhvr>
                                      <p:to>
                                        <p:strVal val="visible"/>
                                      </p:to>
                                    </p:set>
                                    <p:anim calcmode="lin" valueType="num">
                                      <p:cBhvr additive="base">
                                        <p:cTn id="22" dur="500" fill="hold"/>
                                        <p:tgtEl>
                                          <p:spTgt spid="13320"/>
                                        </p:tgtEl>
                                        <p:attrNameLst>
                                          <p:attrName>ppt_x</p:attrName>
                                        </p:attrNameLst>
                                      </p:cBhvr>
                                      <p:tavLst>
                                        <p:tav tm="0">
                                          <p:val>
                                            <p:strVal val="0-#ppt_w/2"/>
                                          </p:val>
                                        </p:tav>
                                        <p:tav tm="100000">
                                          <p:val>
                                            <p:strVal val="#ppt_x"/>
                                          </p:val>
                                        </p:tav>
                                      </p:tavLst>
                                    </p:anim>
                                    <p:anim calcmode="lin" valueType="num">
                                      <p:cBhvr additive="base">
                                        <p:cTn id="23" dur="500" fill="hold"/>
                                        <p:tgtEl>
                                          <p:spTgt spid="13320"/>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3100"/>
                            </p:stCondLst>
                            <p:childTnLst>
                              <p:par>
                                <p:cTn id="25" presetID="2" presetClass="entr" presetSubtype="9" fill="hold" nodeType="afterEffect">
                                  <p:stCondLst>
                                    <p:cond delay="200"/>
                                  </p:stCondLst>
                                  <p:childTnLst>
                                    <p:set>
                                      <p:cBhvr>
                                        <p:cTn id="26" dur="1" fill="hold">
                                          <p:stCondLst>
                                            <p:cond delay="0"/>
                                          </p:stCondLst>
                                        </p:cTn>
                                        <p:tgtEl>
                                          <p:spTgt spid="13324"/>
                                        </p:tgtEl>
                                        <p:attrNameLst>
                                          <p:attrName>style.visibility</p:attrName>
                                        </p:attrNameLst>
                                      </p:cBhvr>
                                      <p:to>
                                        <p:strVal val="visible"/>
                                      </p:to>
                                    </p:set>
                                    <p:anim calcmode="lin" valueType="num">
                                      <p:cBhvr additive="base">
                                        <p:cTn id="27" dur="500" fill="hold"/>
                                        <p:tgtEl>
                                          <p:spTgt spid="13324"/>
                                        </p:tgtEl>
                                        <p:attrNameLst>
                                          <p:attrName>ppt_x</p:attrName>
                                        </p:attrNameLst>
                                      </p:cBhvr>
                                      <p:tavLst>
                                        <p:tav tm="0">
                                          <p:val>
                                            <p:strVal val="0-#ppt_w/2"/>
                                          </p:val>
                                        </p:tav>
                                        <p:tav tm="100000">
                                          <p:val>
                                            <p:strVal val="#ppt_x"/>
                                          </p:val>
                                        </p:tav>
                                      </p:tavLst>
                                    </p:anim>
                                    <p:anim calcmode="lin" valueType="num">
                                      <p:cBhvr additive="base">
                                        <p:cTn id="28" dur="500" fill="hold"/>
                                        <p:tgtEl>
                                          <p:spTgt spid="133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descr="5 Puzzleteile aneinander gesteckt, farblich verschieden und mit Textinhalt (Leitbild, Schülerbefrag., externe Eval., Int. Datenerhebung, Steuergruppe)&#10;" title="Puzzleteile"/>
          <p:cNvGrpSpPr>
            <a:grpSpLocks/>
          </p:cNvGrpSpPr>
          <p:nvPr/>
        </p:nvGrpSpPr>
        <p:grpSpPr bwMode="auto">
          <a:xfrm>
            <a:off x="683568" y="1772816"/>
            <a:ext cx="6088063" cy="4513262"/>
            <a:chOff x="1359" y="1509"/>
            <a:chExt cx="3835" cy="2843"/>
          </a:xfrm>
        </p:grpSpPr>
        <p:grpSp>
          <p:nvGrpSpPr>
            <p:cNvPr id="8196" name="Group 3"/>
            <p:cNvGrpSpPr>
              <a:grpSpLocks/>
            </p:cNvGrpSpPr>
            <p:nvPr/>
          </p:nvGrpSpPr>
          <p:grpSpPr bwMode="auto">
            <a:xfrm>
              <a:off x="2426" y="2614"/>
              <a:ext cx="1777" cy="1377"/>
              <a:chOff x="2519" y="1839"/>
              <a:chExt cx="1777" cy="1377"/>
            </a:xfrm>
          </p:grpSpPr>
          <p:sp>
            <p:nvSpPr>
              <p:cNvPr id="8210" name="Puzzle2"/>
              <p:cNvSpPr>
                <a:spLocks noEditPoints="1" noChangeArrowheads="1"/>
              </p:cNvSpPr>
              <p:nvPr/>
            </p:nvSpPr>
            <p:spPr bwMode="auto">
              <a:xfrm>
                <a:off x="2519" y="1839"/>
                <a:ext cx="1777" cy="1377"/>
              </a:xfrm>
              <a:custGeom>
                <a:avLst/>
                <a:gdLst>
                  <a:gd name="T0" fmla="*/ 0 w 21600"/>
                  <a:gd name="T1" fmla="*/ 54 h 21600"/>
                  <a:gd name="T2" fmla="*/ 28 w 21600"/>
                  <a:gd name="T3" fmla="*/ 86 h 21600"/>
                  <a:gd name="T4" fmla="*/ 70 w 21600"/>
                  <a:gd name="T5" fmla="*/ 57 h 21600"/>
                  <a:gd name="T6" fmla="*/ 114 w 21600"/>
                  <a:gd name="T7" fmla="*/ 86 h 21600"/>
                  <a:gd name="T8" fmla="*/ 146 w 21600"/>
                  <a:gd name="T9" fmla="*/ 61 h 21600"/>
                  <a:gd name="T10" fmla="*/ 114 w 21600"/>
                  <a:gd name="T11" fmla="*/ 23 h 21600"/>
                  <a:gd name="T12" fmla="*/ 73 w 21600"/>
                  <a:gd name="T13" fmla="*/ 0 h 21600"/>
                  <a:gd name="T14" fmla="*/ 28 w 21600"/>
                  <a:gd name="T15" fmla="*/ 24 h 21600"/>
                  <a:gd name="T16" fmla="*/ 0 60000 65536"/>
                  <a:gd name="T17" fmla="*/ 0 60000 65536"/>
                  <a:gd name="T18" fmla="*/ 0 60000 65536"/>
                  <a:gd name="T19" fmla="*/ 0 60000 65536"/>
                  <a:gd name="T20" fmla="*/ 0 60000 65536"/>
                  <a:gd name="T21" fmla="*/ 0 60000 65536"/>
                  <a:gd name="T22" fmla="*/ 0 60000 65536"/>
                  <a:gd name="T23" fmla="*/ 0 60000 65536"/>
                  <a:gd name="T24" fmla="*/ 5385 w 21600"/>
                  <a:gd name="T25" fmla="*/ 6745 h 21600"/>
                  <a:gd name="T26" fmla="*/ 16179 w 21600"/>
                  <a:gd name="T27" fmla="*/ 2043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de-DE"/>
              </a:p>
            </p:txBody>
          </p:sp>
          <p:sp>
            <p:nvSpPr>
              <p:cNvPr id="8211" name="Text Box 5"/>
              <p:cNvSpPr txBox="1">
                <a:spLocks noChangeArrowheads="1"/>
              </p:cNvSpPr>
              <p:nvPr/>
            </p:nvSpPr>
            <p:spPr bwMode="auto">
              <a:xfrm>
                <a:off x="2971" y="2251"/>
                <a:ext cx="771"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algn="ctr" eaLnBrk="1" hangingPunct="1">
                  <a:spcBef>
                    <a:spcPct val="50000"/>
                  </a:spcBef>
                </a:pPr>
                <a:r>
                  <a:rPr lang="de-DE" altLang="de-DE" sz="1600" b="1"/>
                  <a:t>Steuer-gruppe</a:t>
                </a:r>
              </a:p>
            </p:txBody>
          </p:sp>
        </p:grpSp>
        <p:grpSp>
          <p:nvGrpSpPr>
            <p:cNvPr id="8197" name="Group 6"/>
            <p:cNvGrpSpPr>
              <a:grpSpLocks/>
            </p:cNvGrpSpPr>
            <p:nvPr/>
          </p:nvGrpSpPr>
          <p:grpSpPr bwMode="auto">
            <a:xfrm>
              <a:off x="1359" y="1963"/>
              <a:ext cx="1799" cy="1049"/>
              <a:chOff x="1464" y="1195"/>
              <a:chExt cx="1799" cy="1049"/>
            </a:xfrm>
          </p:grpSpPr>
          <p:sp>
            <p:nvSpPr>
              <p:cNvPr id="8208" name="Puzzle1"/>
              <p:cNvSpPr>
                <a:spLocks noEditPoints="1" noChangeArrowheads="1"/>
              </p:cNvSpPr>
              <p:nvPr/>
            </p:nvSpPr>
            <p:spPr bwMode="auto">
              <a:xfrm>
                <a:off x="1464" y="1195"/>
                <a:ext cx="1799" cy="1049"/>
              </a:xfrm>
              <a:custGeom>
                <a:avLst/>
                <a:gdLst>
                  <a:gd name="T0" fmla="*/ 116 w 21600"/>
                  <a:gd name="T1" fmla="*/ 50 h 21600"/>
                  <a:gd name="T2" fmla="*/ 118 w 21600"/>
                  <a:gd name="T3" fmla="*/ 1 h 21600"/>
                  <a:gd name="T4" fmla="*/ 33 w 21600"/>
                  <a:gd name="T5" fmla="*/ 2 h 21600"/>
                  <a:gd name="T6" fmla="*/ 35 w 21600"/>
                  <a:gd name="T7" fmla="*/ 50 h 21600"/>
                  <a:gd name="T8" fmla="*/ 75 w 21600"/>
                  <a:gd name="T9" fmla="*/ 30 h 21600"/>
                  <a:gd name="T10" fmla="*/ 75 w 21600"/>
                  <a:gd name="T11" fmla="*/ 21 h 21600"/>
                  <a:gd name="T12" fmla="*/ 150 w 21600"/>
                  <a:gd name="T13" fmla="*/ 24 h 21600"/>
                  <a:gd name="T14" fmla="*/ 0 w 21600"/>
                  <a:gd name="T15" fmla="*/ 24 h 21600"/>
                  <a:gd name="T16" fmla="*/ 0 60000 65536"/>
                  <a:gd name="T17" fmla="*/ 0 60000 65536"/>
                  <a:gd name="T18" fmla="*/ 0 60000 65536"/>
                  <a:gd name="T19" fmla="*/ 0 60000 65536"/>
                  <a:gd name="T20" fmla="*/ 0 60000 65536"/>
                  <a:gd name="T21" fmla="*/ 0 60000 65536"/>
                  <a:gd name="T22" fmla="*/ 0 60000 65536"/>
                  <a:gd name="T23" fmla="*/ 0 60000 65536"/>
                  <a:gd name="T24" fmla="*/ 6087 w 21600"/>
                  <a:gd name="T25" fmla="*/ 2574 h 21600"/>
                  <a:gd name="T26" fmla="*/ 16137 w 21600"/>
                  <a:gd name="T27" fmla="*/ 1956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algn="ctr" eaLnBrk="1" hangingPunct="1"/>
                <a:r>
                  <a:rPr lang="de-DE" altLang="de-DE" sz="1600"/>
                  <a:t/>
                </a:r>
                <a:br>
                  <a:rPr lang="de-DE" altLang="de-DE" sz="1600"/>
                </a:br>
                <a:r>
                  <a:rPr lang="de-DE" altLang="de-DE" sz="1600"/>
                  <a:t/>
                </a:r>
                <a:br>
                  <a:rPr lang="de-DE" altLang="de-DE" sz="1600"/>
                </a:br>
                <a:endParaRPr lang="de-DE" altLang="de-DE" sz="1400"/>
              </a:p>
            </p:txBody>
          </p:sp>
          <p:sp>
            <p:nvSpPr>
              <p:cNvPr id="8209" name="Text Box 8"/>
              <p:cNvSpPr txBox="1">
                <a:spLocks noChangeArrowheads="1"/>
              </p:cNvSpPr>
              <p:nvPr/>
            </p:nvSpPr>
            <p:spPr bwMode="auto">
              <a:xfrm>
                <a:off x="1927" y="1616"/>
                <a:ext cx="90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algn="ctr" eaLnBrk="1" hangingPunct="1">
                  <a:spcBef>
                    <a:spcPct val="50000"/>
                  </a:spcBef>
                </a:pPr>
                <a:r>
                  <a:rPr lang="de-DE" altLang="de-DE" sz="1600" b="1"/>
                  <a:t>Leitbild</a:t>
                </a:r>
              </a:p>
            </p:txBody>
          </p:sp>
        </p:grpSp>
        <p:grpSp>
          <p:nvGrpSpPr>
            <p:cNvPr id="8198" name="Group 9"/>
            <p:cNvGrpSpPr>
              <a:grpSpLocks/>
            </p:cNvGrpSpPr>
            <p:nvPr/>
          </p:nvGrpSpPr>
          <p:grpSpPr bwMode="auto">
            <a:xfrm>
              <a:off x="1730" y="2592"/>
              <a:ext cx="1071" cy="1760"/>
              <a:chOff x="1832" y="1822"/>
              <a:chExt cx="1071" cy="1760"/>
            </a:xfrm>
          </p:grpSpPr>
          <p:sp>
            <p:nvSpPr>
              <p:cNvPr id="8205" name="Puzzle4"/>
              <p:cNvSpPr>
                <a:spLocks noEditPoints="1" noChangeArrowheads="1"/>
              </p:cNvSpPr>
              <p:nvPr/>
            </p:nvSpPr>
            <p:spPr bwMode="auto">
              <a:xfrm>
                <a:off x="1832" y="1822"/>
                <a:ext cx="1071" cy="1760"/>
              </a:xfrm>
              <a:custGeom>
                <a:avLst/>
                <a:gdLst>
                  <a:gd name="T0" fmla="*/ 20 w 21600"/>
                  <a:gd name="T1" fmla="*/ 77 h 21600"/>
                  <a:gd name="T2" fmla="*/ 1 w 21600"/>
                  <a:gd name="T3" fmla="*/ 112 h 21600"/>
                  <a:gd name="T4" fmla="*/ 28 w 21600"/>
                  <a:gd name="T5" fmla="*/ 143 h 21600"/>
                  <a:gd name="T6" fmla="*/ 51 w 21600"/>
                  <a:gd name="T7" fmla="*/ 111 h 21600"/>
                  <a:gd name="T8" fmla="*/ 34 w 21600"/>
                  <a:gd name="T9" fmla="*/ 72 h 21600"/>
                  <a:gd name="T10" fmla="*/ 52 w 21600"/>
                  <a:gd name="T11" fmla="*/ 31 h 21600"/>
                  <a:gd name="T12" fmla="*/ 27 w 21600"/>
                  <a:gd name="T13" fmla="*/ 0 h 21600"/>
                  <a:gd name="T14" fmla="*/ 1 w 21600"/>
                  <a:gd name="T15" fmla="*/ 31 h 21600"/>
                  <a:gd name="T16" fmla="*/ 0 60000 65536"/>
                  <a:gd name="T17" fmla="*/ 0 60000 65536"/>
                  <a:gd name="T18" fmla="*/ 0 60000 65536"/>
                  <a:gd name="T19" fmla="*/ 0 60000 65536"/>
                  <a:gd name="T20" fmla="*/ 0 60000 65536"/>
                  <a:gd name="T21" fmla="*/ 0 60000 65536"/>
                  <a:gd name="T22" fmla="*/ 0 60000 65536"/>
                  <a:gd name="T23" fmla="*/ 0 60000 65536"/>
                  <a:gd name="T24" fmla="*/ 2077 w 21600"/>
                  <a:gd name="T25" fmla="*/ 5670 h 21600"/>
                  <a:gd name="T26" fmla="*/ 20208 w 21600"/>
                  <a:gd name="T27" fmla="*/ 1597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de-DE"/>
              </a:p>
            </p:txBody>
          </p:sp>
          <p:sp>
            <p:nvSpPr>
              <p:cNvPr id="8206" name="Text Box 11"/>
              <p:cNvSpPr txBox="1">
                <a:spLocks noChangeArrowheads="1"/>
              </p:cNvSpPr>
              <p:nvPr/>
            </p:nvSpPr>
            <p:spPr bwMode="auto">
              <a:xfrm>
                <a:off x="2018" y="2931"/>
                <a:ext cx="77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algn="ctr" eaLnBrk="1" hangingPunct="1">
                  <a:spcBef>
                    <a:spcPct val="50000"/>
                  </a:spcBef>
                </a:pPr>
                <a:r>
                  <a:rPr lang="de-DE" altLang="de-DE" sz="1600" b="1"/>
                  <a:t>erhebung</a:t>
                </a:r>
              </a:p>
            </p:txBody>
          </p:sp>
          <p:sp>
            <p:nvSpPr>
              <p:cNvPr id="8207" name="Text Box 12"/>
              <p:cNvSpPr txBox="1">
                <a:spLocks noChangeArrowheads="1"/>
              </p:cNvSpPr>
              <p:nvPr/>
            </p:nvSpPr>
            <p:spPr bwMode="auto">
              <a:xfrm>
                <a:off x="2018" y="2341"/>
                <a:ext cx="77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algn="ctr" eaLnBrk="1" hangingPunct="1">
                  <a:spcBef>
                    <a:spcPct val="50000"/>
                  </a:spcBef>
                </a:pPr>
                <a:r>
                  <a:rPr lang="de-DE" altLang="de-DE" sz="1600" b="1"/>
                  <a:t>Int. Daten-</a:t>
                </a:r>
              </a:p>
            </p:txBody>
          </p:sp>
        </p:grpSp>
        <p:grpSp>
          <p:nvGrpSpPr>
            <p:cNvPr id="8199" name="Group 13"/>
            <p:cNvGrpSpPr>
              <a:grpSpLocks/>
            </p:cNvGrpSpPr>
            <p:nvPr/>
          </p:nvGrpSpPr>
          <p:grpSpPr bwMode="auto">
            <a:xfrm>
              <a:off x="2733" y="1509"/>
              <a:ext cx="1121" cy="1511"/>
              <a:chOff x="2835" y="738"/>
              <a:chExt cx="1121" cy="1511"/>
            </a:xfrm>
          </p:grpSpPr>
          <p:sp>
            <p:nvSpPr>
              <p:cNvPr id="8203" name="Puzzle3"/>
              <p:cNvSpPr>
                <a:spLocks noEditPoints="1" noChangeArrowheads="1"/>
              </p:cNvSpPr>
              <p:nvPr/>
            </p:nvSpPr>
            <p:spPr bwMode="auto">
              <a:xfrm>
                <a:off x="2843" y="738"/>
                <a:ext cx="1113" cy="1511"/>
              </a:xfrm>
              <a:custGeom>
                <a:avLst/>
                <a:gdLst>
                  <a:gd name="T0" fmla="*/ 28 w 21600"/>
                  <a:gd name="T1" fmla="*/ 77 h 21600"/>
                  <a:gd name="T2" fmla="*/ 55 w 21600"/>
                  <a:gd name="T3" fmla="*/ 103 h 21600"/>
                  <a:gd name="T4" fmla="*/ 35 w 21600"/>
                  <a:gd name="T5" fmla="*/ 68 h 21600"/>
                  <a:gd name="T6" fmla="*/ 55 w 21600"/>
                  <a:gd name="T7" fmla="*/ 34 h 21600"/>
                  <a:gd name="T8" fmla="*/ 28 w 21600"/>
                  <a:gd name="T9" fmla="*/ 0 h 21600"/>
                  <a:gd name="T10" fmla="*/ 2 w 21600"/>
                  <a:gd name="T11" fmla="*/ 33 h 21600"/>
                  <a:gd name="T12" fmla="*/ 21 w 21600"/>
                  <a:gd name="T13" fmla="*/ 66 h 21600"/>
                  <a:gd name="T14" fmla="*/ 2 w 21600"/>
                  <a:gd name="T15" fmla="*/ 103 h 21600"/>
                  <a:gd name="T16" fmla="*/ 0 60000 65536"/>
                  <a:gd name="T17" fmla="*/ 0 60000 65536"/>
                  <a:gd name="T18" fmla="*/ 0 60000 65536"/>
                  <a:gd name="T19" fmla="*/ 0 60000 65536"/>
                  <a:gd name="T20" fmla="*/ 0 60000 65536"/>
                  <a:gd name="T21" fmla="*/ 0 60000 65536"/>
                  <a:gd name="T22" fmla="*/ 0 60000 65536"/>
                  <a:gd name="T23" fmla="*/ 0 60000 65536"/>
                  <a:gd name="T24" fmla="*/ 2271 w 21600"/>
                  <a:gd name="T25" fmla="*/ 7719 h 21600"/>
                  <a:gd name="T26" fmla="*/ 19155 w 21600"/>
                  <a:gd name="T27" fmla="*/ 2024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de-DE"/>
              </a:p>
            </p:txBody>
          </p:sp>
          <p:sp>
            <p:nvSpPr>
              <p:cNvPr id="8204" name="Text Box 15"/>
              <p:cNvSpPr txBox="1">
                <a:spLocks noChangeArrowheads="1"/>
              </p:cNvSpPr>
              <p:nvPr/>
            </p:nvSpPr>
            <p:spPr bwMode="auto">
              <a:xfrm>
                <a:off x="2835" y="1253"/>
                <a:ext cx="104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algn="ctr" eaLnBrk="1" hangingPunct="1">
                  <a:spcBef>
                    <a:spcPct val="50000"/>
                  </a:spcBef>
                </a:pPr>
                <a:r>
                  <a:rPr lang="de-DE" altLang="de-DE" sz="1600" b="1"/>
                  <a:t>Schülerbefrag.</a:t>
                </a:r>
              </a:p>
            </p:txBody>
          </p:sp>
        </p:grpSp>
        <p:grpSp>
          <p:nvGrpSpPr>
            <p:cNvPr id="8200" name="Group 16"/>
            <p:cNvGrpSpPr>
              <a:grpSpLocks/>
            </p:cNvGrpSpPr>
            <p:nvPr/>
          </p:nvGrpSpPr>
          <p:grpSpPr bwMode="auto">
            <a:xfrm>
              <a:off x="3395" y="1963"/>
              <a:ext cx="1799" cy="1049"/>
              <a:chOff x="3515" y="1207"/>
              <a:chExt cx="1799" cy="1049"/>
            </a:xfrm>
          </p:grpSpPr>
          <p:sp>
            <p:nvSpPr>
              <p:cNvPr id="8201" name="Puzzle1"/>
              <p:cNvSpPr>
                <a:spLocks noEditPoints="1" noChangeArrowheads="1"/>
              </p:cNvSpPr>
              <p:nvPr/>
            </p:nvSpPr>
            <p:spPr bwMode="auto">
              <a:xfrm>
                <a:off x="3515" y="1207"/>
                <a:ext cx="1799" cy="1049"/>
              </a:xfrm>
              <a:custGeom>
                <a:avLst/>
                <a:gdLst>
                  <a:gd name="T0" fmla="*/ 116 w 21600"/>
                  <a:gd name="T1" fmla="*/ 50 h 21600"/>
                  <a:gd name="T2" fmla="*/ 118 w 21600"/>
                  <a:gd name="T3" fmla="*/ 1 h 21600"/>
                  <a:gd name="T4" fmla="*/ 33 w 21600"/>
                  <a:gd name="T5" fmla="*/ 2 h 21600"/>
                  <a:gd name="T6" fmla="*/ 35 w 21600"/>
                  <a:gd name="T7" fmla="*/ 50 h 21600"/>
                  <a:gd name="T8" fmla="*/ 75 w 21600"/>
                  <a:gd name="T9" fmla="*/ 30 h 21600"/>
                  <a:gd name="T10" fmla="*/ 75 w 21600"/>
                  <a:gd name="T11" fmla="*/ 21 h 21600"/>
                  <a:gd name="T12" fmla="*/ 150 w 21600"/>
                  <a:gd name="T13" fmla="*/ 24 h 21600"/>
                  <a:gd name="T14" fmla="*/ 0 w 21600"/>
                  <a:gd name="T15" fmla="*/ 24 h 21600"/>
                  <a:gd name="T16" fmla="*/ 0 60000 65536"/>
                  <a:gd name="T17" fmla="*/ 0 60000 65536"/>
                  <a:gd name="T18" fmla="*/ 0 60000 65536"/>
                  <a:gd name="T19" fmla="*/ 0 60000 65536"/>
                  <a:gd name="T20" fmla="*/ 0 60000 65536"/>
                  <a:gd name="T21" fmla="*/ 0 60000 65536"/>
                  <a:gd name="T22" fmla="*/ 0 60000 65536"/>
                  <a:gd name="T23" fmla="*/ 0 60000 65536"/>
                  <a:gd name="T24" fmla="*/ 6087 w 21600"/>
                  <a:gd name="T25" fmla="*/ 2574 h 21600"/>
                  <a:gd name="T26" fmla="*/ 16137 w 21600"/>
                  <a:gd name="T27" fmla="*/ 1956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de-DE"/>
              </a:p>
            </p:txBody>
          </p:sp>
          <p:sp>
            <p:nvSpPr>
              <p:cNvPr id="8202" name="Text Box 18"/>
              <p:cNvSpPr txBox="1">
                <a:spLocks noChangeArrowheads="1"/>
              </p:cNvSpPr>
              <p:nvPr/>
            </p:nvSpPr>
            <p:spPr bwMode="auto">
              <a:xfrm>
                <a:off x="3878" y="1616"/>
                <a:ext cx="104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algn="ctr" eaLnBrk="1" hangingPunct="1">
                  <a:spcBef>
                    <a:spcPct val="50000"/>
                  </a:spcBef>
                </a:pPr>
                <a:r>
                  <a:rPr lang="de-DE" altLang="de-DE" sz="1600" b="1"/>
                  <a:t>externe Eval.</a:t>
                </a:r>
              </a:p>
            </p:txBody>
          </p:sp>
        </p:grpSp>
      </p:grpSp>
      <p:sp>
        <p:nvSpPr>
          <p:cNvPr id="8195" name="Text Box 19"/>
          <p:cNvSpPr txBox="1">
            <a:spLocks noChangeArrowheads="1"/>
          </p:cNvSpPr>
          <p:nvPr/>
        </p:nvSpPr>
        <p:spPr bwMode="auto">
          <a:xfrm>
            <a:off x="-87312" y="1353345"/>
            <a:ext cx="259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algn="ctr" eaLnBrk="1" hangingPunct="1">
              <a:spcBef>
                <a:spcPct val="50000"/>
              </a:spcBef>
            </a:pPr>
            <a:r>
              <a:rPr lang="de-DE" altLang="de-DE" sz="3600">
                <a:solidFill>
                  <a:schemeClr val="accent2"/>
                </a:solidFill>
              </a:rPr>
              <a:t>jetzt …</a:t>
            </a:r>
          </a:p>
        </p:txBody>
      </p:sp>
      <p:sp>
        <p:nvSpPr>
          <p:cNvPr id="2" name="Titel 1" hidden="1"/>
          <p:cNvSpPr>
            <a:spLocks noGrp="1"/>
          </p:cNvSpPr>
          <p:nvPr>
            <p:ph type="title"/>
          </p:nvPr>
        </p:nvSpPr>
        <p:spPr/>
        <p:txBody>
          <a:bodyPr/>
          <a:lstStyle/>
          <a:p>
            <a:r>
              <a:rPr lang="de-DE" dirty="0" smtClean="0"/>
              <a:t>Jetzt: </a:t>
            </a:r>
            <a:endParaRPr lang="de-DE" dirty="0"/>
          </a:p>
        </p:txBody>
      </p:sp>
      <p:sp>
        <p:nvSpPr>
          <p:cNvPr id="3" name="Inhaltsplatzhalter 2" hidden="1"/>
          <p:cNvSpPr>
            <a:spLocks noGrp="1"/>
          </p:cNvSpPr>
          <p:nvPr>
            <p:ph idx="1"/>
          </p:nvPr>
        </p:nvSpPr>
        <p:spPr/>
        <p:txBody>
          <a:bodyPr/>
          <a:lstStyle/>
          <a:p>
            <a:r>
              <a:rPr lang="de-DE" dirty="0" smtClean="0"/>
              <a:t>Leitbild</a:t>
            </a:r>
          </a:p>
          <a:p>
            <a:r>
              <a:rPr lang="de-DE" dirty="0" smtClean="0"/>
              <a:t>Schülerbefrag. </a:t>
            </a:r>
          </a:p>
          <a:p>
            <a:r>
              <a:rPr lang="de-DE" dirty="0" smtClean="0"/>
              <a:t>Externe </a:t>
            </a:r>
            <a:r>
              <a:rPr lang="de-DE" dirty="0" err="1" smtClean="0"/>
              <a:t>Eval</a:t>
            </a:r>
            <a:r>
              <a:rPr lang="de-DE" dirty="0" smtClean="0"/>
              <a:t>.</a:t>
            </a:r>
          </a:p>
          <a:p>
            <a:r>
              <a:rPr lang="de-DE" dirty="0" smtClean="0"/>
              <a:t>Int. Datenerhebung</a:t>
            </a:r>
          </a:p>
          <a:p>
            <a:r>
              <a:rPr lang="de-DE" dirty="0" smtClean="0"/>
              <a:t>Steuergruppe</a:t>
            </a:r>
          </a:p>
          <a:p>
            <a:endParaRPr lang="de-DE"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058889" y="2854151"/>
            <a:ext cx="4608513" cy="215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eaLnBrk="1" hangingPunct="1">
              <a:spcBef>
                <a:spcPct val="50000"/>
              </a:spcBef>
            </a:pPr>
            <a:r>
              <a:rPr lang="de-DE" altLang="de-DE" sz="1800" b="1">
                <a:solidFill>
                  <a:schemeClr val="accent2"/>
                </a:solidFill>
              </a:rPr>
              <a:t>Qualitätsziele</a:t>
            </a:r>
            <a:r>
              <a:rPr lang="de-DE" altLang="de-DE" sz="1800">
                <a:solidFill>
                  <a:schemeClr val="accent2"/>
                </a:solidFill>
              </a:rPr>
              <a:t> werden formuliert, Grundlage für </a:t>
            </a:r>
            <a:r>
              <a:rPr lang="de-DE" altLang="de-DE" sz="1800" b="1">
                <a:solidFill>
                  <a:schemeClr val="accent2"/>
                </a:solidFill>
              </a:rPr>
              <a:t>Eigen-</a:t>
            </a:r>
            <a:r>
              <a:rPr lang="de-DE" altLang="de-DE" sz="1800">
                <a:solidFill>
                  <a:schemeClr val="accent2"/>
                </a:solidFill>
              </a:rPr>
              <a:t> und </a:t>
            </a:r>
            <a:r>
              <a:rPr lang="de-DE" altLang="de-DE" sz="1800" b="1">
                <a:solidFill>
                  <a:schemeClr val="accent2"/>
                </a:solidFill>
              </a:rPr>
              <a:t>Fremd</a:t>
            </a:r>
            <a:r>
              <a:rPr lang="de-DE" altLang="de-DE" sz="1800">
                <a:solidFill>
                  <a:schemeClr val="accent2"/>
                </a:solidFill>
              </a:rPr>
              <a:t>beurteilung</a:t>
            </a:r>
          </a:p>
          <a:p>
            <a:pPr eaLnBrk="1" hangingPunct="1">
              <a:spcBef>
                <a:spcPct val="50000"/>
              </a:spcBef>
            </a:pPr>
            <a:r>
              <a:rPr lang="de-DE" altLang="de-DE" sz="1800">
                <a:solidFill>
                  <a:schemeClr val="accent2"/>
                </a:solidFill>
              </a:rPr>
              <a:t>konkretes </a:t>
            </a:r>
            <a:r>
              <a:rPr lang="de-DE" altLang="de-DE" sz="1800" b="1">
                <a:solidFill>
                  <a:schemeClr val="accent2"/>
                </a:solidFill>
              </a:rPr>
              <a:t>Arbeitsinstrument</a:t>
            </a:r>
          </a:p>
          <a:p>
            <a:pPr eaLnBrk="1" hangingPunct="1">
              <a:spcBef>
                <a:spcPct val="50000"/>
              </a:spcBef>
            </a:pPr>
            <a:r>
              <a:rPr lang="de-DE" altLang="de-DE" sz="1800">
                <a:solidFill>
                  <a:schemeClr val="accent2"/>
                </a:solidFill>
              </a:rPr>
              <a:t>dient der </a:t>
            </a:r>
            <a:r>
              <a:rPr lang="de-DE" altLang="de-DE" sz="1800" b="1">
                <a:solidFill>
                  <a:schemeClr val="accent2"/>
                </a:solidFill>
              </a:rPr>
              <a:t>Eigenorientierung</a:t>
            </a:r>
          </a:p>
          <a:p>
            <a:pPr eaLnBrk="1" hangingPunct="1">
              <a:spcBef>
                <a:spcPct val="50000"/>
              </a:spcBef>
            </a:pPr>
            <a:r>
              <a:rPr lang="de-DE" altLang="de-DE" sz="1800" b="1">
                <a:solidFill>
                  <a:schemeClr val="accent2"/>
                </a:solidFill>
              </a:rPr>
              <a:t>handlungsleitend</a:t>
            </a:r>
            <a:r>
              <a:rPr lang="de-DE" altLang="de-DE" sz="1800">
                <a:solidFill>
                  <a:schemeClr val="accent2"/>
                </a:solidFill>
              </a:rPr>
              <a:t> für weitere Schritte</a:t>
            </a:r>
          </a:p>
        </p:txBody>
      </p:sp>
      <p:sp>
        <p:nvSpPr>
          <p:cNvPr id="65539" name="Line 3" descr="einzelne Unterpunkte:&#10;- Qualitätsziele werden formuliert, Grundlage für Eigen- und Frembeurteilung&#10;- konkretes Arbeitsinstrument&#10;- dient der Eigenorientierung&#10;- handlungsleitend für weitere Schritte" title="Schulisches Qualitätsverständnis"/>
          <p:cNvSpPr>
            <a:spLocks noChangeShapeType="1"/>
          </p:cNvSpPr>
          <p:nvPr/>
        </p:nvSpPr>
        <p:spPr bwMode="auto">
          <a:xfrm>
            <a:off x="2339752" y="3070051"/>
            <a:ext cx="647700" cy="0"/>
          </a:xfrm>
          <a:prstGeom prst="line">
            <a:avLst/>
          </a:prstGeom>
          <a:noFill/>
          <a:ln w="57150">
            <a:solidFill>
              <a:srgbClr val="1C1E6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5540" name="Line 4" descr="abgebildeter Pfeil: konkretes Arbeitsinstrument" title="Schulisches Qualitätsverständnis"/>
          <p:cNvSpPr>
            <a:spLocks noChangeShapeType="1"/>
          </p:cNvSpPr>
          <p:nvPr/>
        </p:nvSpPr>
        <p:spPr bwMode="auto">
          <a:xfrm>
            <a:off x="2339752" y="4005089"/>
            <a:ext cx="647700" cy="0"/>
          </a:xfrm>
          <a:prstGeom prst="line">
            <a:avLst/>
          </a:prstGeom>
          <a:noFill/>
          <a:ln w="57150">
            <a:solidFill>
              <a:srgbClr val="1C1E6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5541" name="Line 5" descr="abgebildeter Pfeil: dient der Eigenorientierung" title="Schulisches Qualitätsverständnis"/>
          <p:cNvSpPr>
            <a:spLocks noChangeShapeType="1"/>
          </p:cNvSpPr>
          <p:nvPr/>
        </p:nvSpPr>
        <p:spPr bwMode="auto">
          <a:xfrm>
            <a:off x="2339752" y="4438476"/>
            <a:ext cx="647700" cy="0"/>
          </a:xfrm>
          <a:prstGeom prst="line">
            <a:avLst/>
          </a:prstGeom>
          <a:noFill/>
          <a:ln w="57150">
            <a:solidFill>
              <a:srgbClr val="1C1E6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5542" name="Line 6" descr="abgebildeter Pfeil: handlungsleitend für weitere Schritte" title="Schulisches Qualitätsverständnis"/>
          <p:cNvSpPr>
            <a:spLocks noChangeShapeType="1"/>
          </p:cNvSpPr>
          <p:nvPr/>
        </p:nvSpPr>
        <p:spPr bwMode="auto">
          <a:xfrm>
            <a:off x="2330227" y="4870276"/>
            <a:ext cx="647700" cy="0"/>
          </a:xfrm>
          <a:prstGeom prst="line">
            <a:avLst/>
          </a:prstGeom>
          <a:noFill/>
          <a:ln w="57150">
            <a:solidFill>
              <a:srgbClr val="1C1E6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9223" name="Picture 7" descr="Logo_Qualitätsverständn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39" y="3033539"/>
            <a:ext cx="1943100"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4" name="Text Box 8"/>
          <p:cNvSpPr txBox="1">
            <a:spLocks noChangeArrowheads="1"/>
          </p:cNvSpPr>
          <p:nvPr/>
        </p:nvSpPr>
        <p:spPr bwMode="auto">
          <a:xfrm>
            <a:off x="394270" y="1772816"/>
            <a:ext cx="5329237" cy="457200"/>
          </a:xfrm>
          <a:prstGeom prst="rect">
            <a:avLst/>
          </a:prstGeom>
          <a:gradFill rotWithShape="1">
            <a:gsLst>
              <a:gs pos="0">
                <a:schemeClr val="accent2"/>
              </a:gs>
              <a:gs pos="100000">
                <a:schemeClr val="accent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de-DE" altLang="de-DE" sz="2400" dirty="0">
                <a:solidFill>
                  <a:schemeClr val="bg1"/>
                </a:solidFill>
              </a:rPr>
              <a:t>Schulisches Qualitätsverständnis</a:t>
            </a:r>
          </a:p>
        </p:txBody>
      </p:sp>
      <p:sp>
        <p:nvSpPr>
          <p:cNvPr id="8" name="Titel 7" hidden="1"/>
          <p:cNvSpPr>
            <a:spLocks noGrp="1"/>
          </p:cNvSpPr>
          <p:nvPr>
            <p:ph type="title"/>
          </p:nvPr>
        </p:nvSpPr>
        <p:spPr/>
        <p:txBody>
          <a:bodyPr/>
          <a:lstStyle/>
          <a:p>
            <a:r>
              <a:rPr lang="de-DE" dirty="0" smtClean="0"/>
              <a:t>Schulisches Qualitätsverständnis</a:t>
            </a:r>
            <a:endParaRPr lang="de-DE" dirty="0"/>
          </a:p>
        </p:txBody>
      </p:sp>
      <p:sp>
        <p:nvSpPr>
          <p:cNvPr id="9" name="Inhaltsplatzhalter 8" hidden="1"/>
          <p:cNvSpPr>
            <a:spLocks noGrp="1"/>
          </p:cNvSpPr>
          <p:nvPr>
            <p:ph idx="1"/>
          </p:nvPr>
        </p:nvSpPr>
        <p:spPr/>
        <p:txBody>
          <a:bodyPr/>
          <a:lstStyle/>
          <a:p>
            <a:r>
              <a:rPr lang="de-DE" dirty="0" smtClean="0"/>
              <a:t>-&gt; Qualitätsziele werden formuliert, Grundlage für Eigen- und </a:t>
            </a:r>
            <a:r>
              <a:rPr lang="de-DE" dirty="0" err="1" smtClean="0"/>
              <a:t>Frembeurteilung</a:t>
            </a:r>
            <a:endParaRPr lang="de-DE" dirty="0" smtClean="0"/>
          </a:p>
          <a:p>
            <a:r>
              <a:rPr lang="de-DE" dirty="0" smtClean="0"/>
              <a:t>-&gt; konkretes Arbeitsinstrument</a:t>
            </a:r>
          </a:p>
          <a:p>
            <a:r>
              <a:rPr lang="de-DE" dirty="0" smtClean="0"/>
              <a:t>-&gt;dient der </a:t>
            </a:r>
            <a:r>
              <a:rPr lang="de-DE" dirty="0" err="1" smtClean="0"/>
              <a:t>eigenorientierung</a:t>
            </a:r>
            <a:endParaRPr lang="de-DE" dirty="0" smtClean="0"/>
          </a:p>
          <a:p>
            <a:r>
              <a:rPr lang="de-DE" dirty="0" smtClean="0"/>
              <a:t>-&gt;handlungsleitend für weitere Schritte</a:t>
            </a: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5539"/>
                                        </p:tgtEl>
                                        <p:attrNameLst>
                                          <p:attrName>style.visibility</p:attrName>
                                        </p:attrNameLst>
                                      </p:cBhvr>
                                      <p:to>
                                        <p:strVal val="visible"/>
                                      </p:to>
                                    </p:set>
                                    <p:animEffect transition="in" filter="wipe(left)">
                                      <p:cBhvr>
                                        <p:cTn id="7" dur="500"/>
                                        <p:tgtEl>
                                          <p:spTgt spid="655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5540"/>
                                        </p:tgtEl>
                                        <p:attrNameLst>
                                          <p:attrName>style.visibility</p:attrName>
                                        </p:attrNameLst>
                                      </p:cBhvr>
                                      <p:to>
                                        <p:strVal val="visible"/>
                                      </p:to>
                                    </p:set>
                                    <p:animEffect transition="in" filter="wipe(left)">
                                      <p:cBhvr>
                                        <p:cTn id="12" dur="500"/>
                                        <p:tgtEl>
                                          <p:spTgt spid="655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5541"/>
                                        </p:tgtEl>
                                        <p:attrNameLst>
                                          <p:attrName>style.visibility</p:attrName>
                                        </p:attrNameLst>
                                      </p:cBhvr>
                                      <p:to>
                                        <p:strVal val="visible"/>
                                      </p:to>
                                    </p:set>
                                    <p:animEffect transition="in" filter="wipe(left)">
                                      <p:cBhvr>
                                        <p:cTn id="17" dur="500"/>
                                        <p:tgtEl>
                                          <p:spTgt spid="655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5542"/>
                                        </p:tgtEl>
                                        <p:attrNameLst>
                                          <p:attrName>style.visibility</p:attrName>
                                        </p:attrNameLst>
                                      </p:cBhvr>
                                      <p:to>
                                        <p:strVal val="visible"/>
                                      </p:to>
                                    </p:set>
                                    <p:animEffect transition="in" filter="wipe(left)">
                                      <p:cBhvr>
                                        <p:cTn id="22" dur="500"/>
                                        <p:tgtEl>
                                          <p:spTgt spid="65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7573" y="2348880"/>
            <a:ext cx="4680520" cy="327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algn="r" eaLnBrk="1" hangingPunct="1">
              <a:spcBef>
                <a:spcPct val="50000"/>
              </a:spcBef>
            </a:pPr>
            <a:r>
              <a:rPr lang="de-DE" altLang="de-DE" sz="1800" dirty="0">
                <a:solidFill>
                  <a:schemeClr val="accent2"/>
                </a:solidFill>
              </a:rPr>
              <a:t>Qualitätsentwicklung basiert auf  dem</a:t>
            </a:r>
            <a:br>
              <a:rPr lang="de-DE" altLang="de-DE" sz="1800" dirty="0">
                <a:solidFill>
                  <a:schemeClr val="accent2"/>
                </a:solidFill>
              </a:rPr>
            </a:br>
            <a:r>
              <a:rPr lang="de-DE" altLang="de-DE" sz="1800" b="1" dirty="0">
                <a:solidFill>
                  <a:schemeClr val="accent2"/>
                </a:solidFill>
              </a:rPr>
              <a:t>individuellen Handeln</a:t>
            </a:r>
            <a:r>
              <a:rPr lang="de-DE" altLang="de-DE" sz="1800" dirty="0">
                <a:solidFill>
                  <a:schemeClr val="accent2"/>
                </a:solidFill>
              </a:rPr>
              <a:t> der beteiligten Personen</a:t>
            </a:r>
          </a:p>
          <a:p>
            <a:pPr algn="r" eaLnBrk="1" hangingPunct="1">
              <a:spcBef>
                <a:spcPct val="50000"/>
              </a:spcBef>
            </a:pPr>
            <a:r>
              <a:rPr lang="de-DE" altLang="de-DE" sz="1800" dirty="0">
                <a:solidFill>
                  <a:schemeClr val="accent2"/>
                </a:solidFill>
              </a:rPr>
              <a:t>Individualfeedback dient der </a:t>
            </a:r>
            <a:r>
              <a:rPr lang="de-DE" altLang="de-DE" sz="1800" b="1" dirty="0">
                <a:solidFill>
                  <a:schemeClr val="accent2"/>
                </a:solidFill>
              </a:rPr>
              <a:t>Selbsterkenntnis</a:t>
            </a:r>
            <a:r>
              <a:rPr lang="de-DE" altLang="de-DE" sz="1800" dirty="0">
                <a:solidFill>
                  <a:schemeClr val="accent2"/>
                </a:solidFill>
              </a:rPr>
              <a:t> und Selbstentwicklung</a:t>
            </a:r>
          </a:p>
          <a:p>
            <a:pPr algn="r" eaLnBrk="1" hangingPunct="1">
              <a:spcBef>
                <a:spcPct val="50000"/>
              </a:spcBef>
            </a:pPr>
            <a:r>
              <a:rPr lang="de-DE" altLang="de-DE" sz="1800" dirty="0">
                <a:solidFill>
                  <a:schemeClr val="accent2"/>
                </a:solidFill>
              </a:rPr>
              <a:t>Feedback „</a:t>
            </a:r>
            <a:r>
              <a:rPr lang="de-DE" altLang="de-DE" sz="1800" b="1" dirty="0">
                <a:solidFill>
                  <a:schemeClr val="accent2"/>
                </a:solidFill>
              </a:rPr>
              <a:t>gehört“</a:t>
            </a:r>
            <a:r>
              <a:rPr lang="de-DE" altLang="de-DE" sz="1800" dirty="0">
                <a:solidFill>
                  <a:schemeClr val="accent2"/>
                </a:solidFill>
              </a:rPr>
              <a:t> dem </a:t>
            </a:r>
            <a:r>
              <a:rPr lang="de-DE" altLang="de-DE" sz="1800" b="1" dirty="0">
                <a:solidFill>
                  <a:schemeClr val="accent2"/>
                </a:solidFill>
              </a:rPr>
              <a:t>Feedbacknehmer</a:t>
            </a:r>
            <a:r>
              <a:rPr lang="de-DE" altLang="de-DE" sz="1800" dirty="0">
                <a:solidFill>
                  <a:schemeClr val="accent2"/>
                </a:solidFill>
              </a:rPr>
              <a:t>, er selbst entscheidet über die Konsequenzen</a:t>
            </a:r>
          </a:p>
          <a:p>
            <a:pPr algn="r" eaLnBrk="1" hangingPunct="1">
              <a:spcBef>
                <a:spcPct val="50000"/>
              </a:spcBef>
            </a:pPr>
            <a:r>
              <a:rPr lang="de-DE" altLang="de-DE" sz="1800" dirty="0">
                <a:solidFill>
                  <a:schemeClr val="accent2"/>
                </a:solidFill>
              </a:rPr>
              <a:t> </a:t>
            </a:r>
            <a:br>
              <a:rPr lang="de-DE" altLang="de-DE" sz="1800" dirty="0">
                <a:solidFill>
                  <a:schemeClr val="accent2"/>
                </a:solidFill>
              </a:rPr>
            </a:br>
            <a:r>
              <a:rPr lang="de-DE" altLang="de-DE" sz="1800" dirty="0">
                <a:solidFill>
                  <a:schemeClr val="accent2"/>
                </a:solidFill>
              </a:rPr>
              <a:t>Es gelten vorher </a:t>
            </a:r>
            <a:r>
              <a:rPr lang="de-DE" altLang="de-DE" sz="1800" b="1" dirty="0">
                <a:solidFill>
                  <a:schemeClr val="accent2"/>
                </a:solidFill>
              </a:rPr>
              <a:t>vereinbarte Regeln</a:t>
            </a:r>
          </a:p>
        </p:txBody>
      </p:sp>
      <p:pic>
        <p:nvPicPr>
          <p:cNvPr id="10243" name="Picture 3" descr="Logo_Individualfeedb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0647" y="2803782"/>
            <a:ext cx="2046287"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Line 4" descr="abgebildeter Pfeil, rechts, zeigt nach links: Qualitätsentwicklung basiert auf dem individuellen Handeln der beteiligten Personen" title="Individualfeedback"/>
          <p:cNvSpPr>
            <a:spLocks noChangeShapeType="1"/>
          </p:cNvSpPr>
          <p:nvPr/>
        </p:nvSpPr>
        <p:spPr bwMode="auto">
          <a:xfrm>
            <a:off x="4672947" y="3572644"/>
            <a:ext cx="647700" cy="0"/>
          </a:xfrm>
          <a:prstGeom prst="line">
            <a:avLst/>
          </a:prstGeom>
          <a:noFill/>
          <a:ln w="57150">
            <a:solidFill>
              <a:srgbClr val="008B3A"/>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7109" name="Line 5" descr="abgebildeter Pfeil, rechts, nach links zeigend: Feedback &quot;gehört&quot; dem Feedbacknehmer, er selbst entscheidet über die Konsequenzen" title="Individualfeedback"/>
          <p:cNvSpPr>
            <a:spLocks noChangeShapeType="1"/>
          </p:cNvSpPr>
          <p:nvPr/>
        </p:nvSpPr>
        <p:spPr bwMode="auto">
          <a:xfrm>
            <a:off x="4672947" y="4221088"/>
            <a:ext cx="647700" cy="0"/>
          </a:xfrm>
          <a:prstGeom prst="line">
            <a:avLst/>
          </a:prstGeom>
          <a:noFill/>
          <a:ln w="57150">
            <a:solidFill>
              <a:srgbClr val="008B3A"/>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7110" name="Line 6" descr="abgebildeter Pflei, rechts, nach links zeigend: Es gelten vorher vereinbarte Regeln" title="Individualfeedback"/>
          <p:cNvSpPr>
            <a:spLocks noChangeShapeType="1"/>
          </p:cNvSpPr>
          <p:nvPr/>
        </p:nvSpPr>
        <p:spPr bwMode="auto">
          <a:xfrm>
            <a:off x="4672947" y="5373216"/>
            <a:ext cx="647700" cy="0"/>
          </a:xfrm>
          <a:prstGeom prst="line">
            <a:avLst/>
          </a:prstGeom>
          <a:noFill/>
          <a:ln w="57150">
            <a:solidFill>
              <a:srgbClr val="008B3A"/>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7111" name="Line 7" descr="abgebildeter Pfeil, rechts, nach links zeigend: Qualitätsentwicklung basiert auf dem individeuellen Handeln der beteilgten Personen" title="Individualfeedback"/>
          <p:cNvSpPr>
            <a:spLocks noChangeShapeType="1"/>
          </p:cNvSpPr>
          <p:nvPr/>
        </p:nvSpPr>
        <p:spPr bwMode="auto">
          <a:xfrm>
            <a:off x="4672947" y="2564904"/>
            <a:ext cx="647700" cy="0"/>
          </a:xfrm>
          <a:prstGeom prst="line">
            <a:avLst/>
          </a:prstGeom>
          <a:noFill/>
          <a:ln w="57150">
            <a:solidFill>
              <a:srgbClr val="008B3A"/>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7112" name="Text Box 8"/>
          <p:cNvSpPr txBox="1">
            <a:spLocks noChangeArrowheads="1"/>
          </p:cNvSpPr>
          <p:nvPr/>
        </p:nvSpPr>
        <p:spPr bwMode="auto">
          <a:xfrm>
            <a:off x="179512" y="1501520"/>
            <a:ext cx="5903912" cy="457200"/>
          </a:xfrm>
          <a:prstGeom prst="rect">
            <a:avLst/>
          </a:prstGeom>
          <a:gradFill rotWithShape="1">
            <a:gsLst>
              <a:gs pos="0">
                <a:schemeClr val="folHlink"/>
              </a:gs>
              <a:gs pos="100000">
                <a:schemeClr val="fo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de-DE" altLang="de-DE" sz="2400">
                <a:solidFill>
                  <a:schemeClr val="bg1"/>
                </a:solidFill>
              </a:rPr>
              <a:t>Individualfeedback</a:t>
            </a:r>
          </a:p>
        </p:txBody>
      </p:sp>
      <p:sp>
        <p:nvSpPr>
          <p:cNvPr id="2" name="Titel 1" hidden="1"/>
          <p:cNvSpPr>
            <a:spLocks noGrp="1"/>
          </p:cNvSpPr>
          <p:nvPr>
            <p:ph type="title"/>
          </p:nvPr>
        </p:nvSpPr>
        <p:spPr/>
        <p:txBody>
          <a:bodyPr/>
          <a:lstStyle/>
          <a:p>
            <a:r>
              <a:rPr lang="de-DE" dirty="0" smtClean="0"/>
              <a:t>Individualfeedback</a:t>
            </a:r>
            <a:endParaRPr lang="de-DE" dirty="0"/>
          </a:p>
        </p:txBody>
      </p:sp>
      <p:sp>
        <p:nvSpPr>
          <p:cNvPr id="3" name="Inhaltsplatzhalter 2" hidden="1"/>
          <p:cNvSpPr>
            <a:spLocks noGrp="1"/>
          </p:cNvSpPr>
          <p:nvPr>
            <p:ph idx="1"/>
          </p:nvPr>
        </p:nvSpPr>
        <p:spPr/>
        <p:txBody>
          <a:bodyPr/>
          <a:lstStyle/>
          <a:p>
            <a:r>
              <a:rPr lang="de-DE" sz="1000" dirty="0" smtClean="0"/>
              <a:t>Qualitätsentwicklung basiert auf dem individuellen Handeln der beteiligten Personen</a:t>
            </a:r>
          </a:p>
          <a:p>
            <a:r>
              <a:rPr lang="de-DE" sz="1000" dirty="0" smtClean="0"/>
              <a:t>Individualfeedback dient der Selbsterkenntnis und Selbstentwicklung</a:t>
            </a:r>
          </a:p>
          <a:p>
            <a:r>
              <a:rPr lang="de-DE" sz="1000" dirty="0" smtClean="0"/>
              <a:t>Feedback „gehört“ dem Feedbacknehmer, er selbst entscheidet über die Konsequenzen</a:t>
            </a:r>
          </a:p>
          <a:p>
            <a:r>
              <a:rPr lang="de-DE" sz="1000" dirty="0" smtClean="0"/>
              <a:t>Es gelten vorher vereinbarte Regeln</a:t>
            </a:r>
            <a:endParaRPr lang="de-DE" sz="10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47111"/>
                                        </p:tgtEl>
                                        <p:attrNameLst>
                                          <p:attrName>style.visibility</p:attrName>
                                        </p:attrNameLst>
                                      </p:cBhvr>
                                      <p:to>
                                        <p:strVal val="visible"/>
                                      </p:to>
                                    </p:set>
                                    <p:animEffect transition="in" filter="wipe(right)">
                                      <p:cBhvr>
                                        <p:cTn id="7" dur="500"/>
                                        <p:tgtEl>
                                          <p:spTgt spid="471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47108"/>
                                        </p:tgtEl>
                                        <p:attrNameLst>
                                          <p:attrName>style.visibility</p:attrName>
                                        </p:attrNameLst>
                                      </p:cBhvr>
                                      <p:to>
                                        <p:strVal val="visible"/>
                                      </p:to>
                                    </p:set>
                                    <p:animEffect transition="in" filter="wipe(right)">
                                      <p:cBhvr>
                                        <p:cTn id="12" dur="500"/>
                                        <p:tgtEl>
                                          <p:spTgt spid="471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47109"/>
                                        </p:tgtEl>
                                        <p:attrNameLst>
                                          <p:attrName>style.visibility</p:attrName>
                                        </p:attrNameLst>
                                      </p:cBhvr>
                                      <p:to>
                                        <p:strVal val="visible"/>
                                      </p:to>
                                    </p:set>
                                    <p:animEffect transition="in" filter="wipe(right)">
                                      <p:cBhvr>
                                        <p:cTn id="17" dur="500"/>
                                        <p:tgtEl>
                                          <p:spTgt spid="4710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47110"/>
                                        </p:tgtEl>
                                        <p:attrNameLst>
                                          <p:attrName>style.visibility</p:attrName>
                                        </p:attrNameLst>
                                      </p:cBhvr>
                                      <p:to>
                                        <p:strVal val="visible"/>
                                      </p:to>
                                    </p:set>
                                    <p:animEffect transition="in" filter="wipe(right)">
                                      <p:cBhvr>
                                        <p:cTn id="22" dur="500"/>
                                        <p:tgtEl>
                                          <p:spTgt spid="47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descr="lila Kästchen mit Text: Befragung" title="Instrumente und Methoden"/>
          <p:cNvSpPr txBox="1">
            <a:spLocks noChangeArrowheads="1"/>
          </p:cNvSpPr>
          <p:nvPr/>
        </p:nvSpPr>
        <p:spPr bwMode="auto">
          <a:xfrm>
            <a:off x="754187" y="3068092"/>
            <a:ext cx="18002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algn="ctr" eaLnBrk="1" hangingPunct="1">
              <a:spcBef>
                <a:spcPct val="50000"/>
              </a:spcBef>
            </a:pPr>
            <a:endParaRPr lang="de-DE" altLang="de-DE" sz="3600" u="sng"/>
          </a:p>
        </p:txBody>
      </p:sp>
      <p:grpSp>
        <p:nvGrpSpPr>
          <p:cNvPr id="63503" name="Group 15" descr="5 Kästchen: (lila): Befragung&#10;(blau): Systematische Selbstreflexion&#10;(grün): Strukturierte Beobachtung&#10;(gelb): Kollegiale Beratung&#10;(rot): Supervision Coaching" title="Instrumente und Methoden"/>
          <p:cNvGrpSpPr>
            <a:grpSpLocks/>
          </p:cNvGrpSpPr>
          <p:nvPr/>
        </p:nvGrpSpPr>
        <p:grpSpPr bwMode="auto">
          <a:xfrm>
            <a:off x="827212" y="3068092"/>
            <a:ext cx="6408737" cy="3024187"/>
            <a:chOff x="703" y="1661"/>
            <a:chExt cx="4037" cy="1905"/>
          </a:xfrm>
        </p:grpSpPr>
        <p:sp>
          <p:nvSpPr>
            <p:cNvPr id="12294" name="Rectangle 4">
              <a:hlinkClick r:id="rId2" action="ppaction://hlinkfile"/>
            </p:cNvPr>
            <p:cNvSpPr>
              <a:spLocks noChangeArrowheads="1"/>
            </p:cNvSpPr>
            <p:nvPr/>
          </p:nvSpPr>
          <p:spPr bwMode="auto">
            <a:xfrm>
              <a:off x="2154" y="1661"/>
              <a:ext cx="1180" cy="726"/>
            </a:xfrm>
            <a:prstGeom prst="rect">
              <a:avLst/>
            </a:prstGeom>
            <a:gradFill rotWithShape="1">
              <a:gsLst>
                <a:gs pos="0">
                  <a:srgbClr val="94ABB9"/>
                </a:gs>
                <a:gs pos="100000">
                  <a:srgbClr val="CCECFF"/>
                </a:gs>
              </a:gsLst>
              <a:lin ang="5400000" scaled="1"/>
            </a:gra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algn="ctr" eaLnBrk="1" hangingPunct="1"/>
              <a:r>
                <a:rPr lang="de-DE" altLang="de-DE" sz="2200"/>
                <a:t>Systematische</a:t>
              </a:r>
            </a:p>
            <a:p>
              <a:pPr algn="ctr" eaLnBrk="1" hangingPunct="1"/>
              <a:r>
                <a:rPr lang="de-DE" altLang="de-DE" sz="2200"/>
                <a:t>Selbstreflexion</a:t>
              </a:r>
            </a:p>
          </p:txBody>
        </p:sp>
        <p:sp>
          <p:nvSpPr>
            <p:cNvPr id="12295" name="Rectangle 5">
              <a:hlinkClick r:id="rId3" action="ppaction://hlinkfile"/>
            </p:cNvPr>
            <p:cNvSpPr>
              <a:spLocks noChangeArrowheads="1"/>
            </p:cNvSpPr>
            <p:nvPr/>
          </p:nvSpPr>
          <p:spPr bwMode="auto">
            <a:xfrm>
              <a:off x="3560" y="1661"/>
              <a:ext cx="1180" cy="726"/>
            </a:xfrm>
            <a:prstGeom prst="rect">
              <a:avLst/>
            </a:prstGeom>
            <a:gradFill rotWithShape="1">
              <a:gsLst>
                <a:gs pos="0">
                  <a:srgbClr val="84A5A5"/>
                </a:gs>
                <a:gs pos="100000">
                  <a:srgbClr val="CCFFFF"/>
                </a:gs>
              </a:gsLst>
              <a:lin ang="5400000" scaled="1"/>
            </a:gra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algn="ctr" eaLnBrk="1" hangingPunct="1"/>
              <a:r>
                <a:rPr lang="de-DE" altLang="de-DE" sz="2200"/>
                <a:t>Strukturierte </a:t>
              </a:r>
            </a:p>
            <a:p>
              <a:pPr algn="ctr" eaLnBrk="1" hangingPunct="1"/>
              <a:r>
                <a:rPr lang="de-DE" altLang="de-DE" sz="2200"/>
                <a:t>Beobachtung</a:t>
              </a:r>
            </a:p>
          </p:txBody>
        </p:sp>
        <p:sp>
          <p:nvSpPr>
            <p:cNvPr id="12296" name="Rectangle 6">
              <a:hlinkClick r:id="" action="ppaction://noaction"/>
            </p:cNvPr>
            <p:cNvSpPr>
              <a:spLocks noChangeArrowheads="1"/>
            </p:cNvSpPr>
            <p:nvPr/>
          </p:nvSpPr>
          <p:spPr bwMode="auto">
            <a:xfrm>
              <a:off x="2925" y="2840"/>
              <a:ext cx="1180" cy="726"/>
            </a:xfrm>
            <a:prstGeom prst="rect">
              <a:avLst/>
            </a:prstGeom>
            <a:gradFill rotWithShape="1">
              <a:gsLst>
                <a:gs pos="0">
                  <a:srgbClr val="A58484"/>
                </a:gs>
                <a:gs pos="100000">
                  <a:srgbClr val="FFCCCC"/>
                </a:gs>
              </a:gsLst>
              <a:lin ang="5400000" scaled="1"/>
            </a:gra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algn="ctr" eaLnBrk="1" hangingPunct="1"/>
              <a:r>
                <a:rPr lang="de-DE" altLang="de-DE" sz="2200"/>
                <a:t>Supervision</a:t>
              </a:r>
            </a:p>
            <a:p>
              <a:pPr algn="ctr" eaLnBrk="1" hangingPunct="1"/>
              <a:r>
                <a:rPr lang="de-DE" altLang="de-DE" sz="2200"/>
                <a:t>Coaching</a:t>
              </a:r>
            </a:p>
          </p:txBody>
        </p:sp>
        <p:sp>
          <p:nvSpPr>
            <p:cNvPr id="12297" name="Rectangle 7">
              <a:hlinkClick r:id="" action="ppaction://noaction"/>
            </p:cNvPr>
            <p:cNvSpPr>
              <a:spLocks noChangeArrowheads="1"/>
            </p:cNvSpPr>
            <p:nvPr/>
          </p:nvSpPr>
          <p:spPr bwMode="auto">
            <a:xfrm>
              <a:off x="1383" y="2840"/>
              <a:ext cx="1180" cy="726"/>
            </a:xfrm>
            <a:prstGeom prst="rect">
              <a:avLst/>
            </a:prstGeom>
            <a:gradFill rotWithShape="1">
              <a:gsLst>
                <a:gs pos="0">
                  <a:srgbClr val="B4B490"/>
                </a:gs>
                <a:gs pos="100000">
                  <a:srgbClr val="FFFFCC"/>
                </a:gs>
              </a:gsLst>
              <a:lin ang="5400000" scaled="1"/>
            </a:gra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algn="ctr" eaLnBrk="1" hangingPunct="1"/>
              <a:r>
                <a:rPr lang="de-DE" altLang="de-DE" sz="2200"/>
                <a:t>Kollegiale</a:t>
              </a:r>
              <a:br>
                <a:rPr lang="de-DE" altLang="de-DE" sz="2200"/>
              </a:br>
              <a:r>
                <a:rPr lang="de-DE" altLang="de-DE" sz="2200"/>
                <a:t> Beratung</a:t>
              </a:r>
            </a:p>
          </p:txBody>
        </p:sp>
        <p:sp>
          <p:nvSpPr>
            <p:cNvPr id="12298" name="Rectangle 8">
              <a:hlinkClick r:id="" action="ppaction://noaction"/>
            </p:cNvPr>
            <p:cNvSpPr>
              <a:spLocks noChangeArrowheads="1"/>
            </p:cNvSpPr>
            <p:nvPr/>
          </p:nvSpPr>
          <p:spPr bwMode="auto">
            <a:xfrm>
              <a:off x="703" y="1661"/>
              <a:ext cx="1180" cy="726"/>
            </a:xfrm>
            <a:prstGeom prst="rect">
              <a:avLst/>
            </a:prstGeom>
            <a:gradFill rotWithShape="1">
              <a:gsLst>
                <a:gs pos="0">
                  <a:srgbClr val="777795"/>
                </a:gs>
                <a:gs pos="100000">
                  <a:srgbClr val="CCCCFF"/>
                </a:gs>
              </a:gsLst>
              <a:lin ang="5400000" scaled="1"/>
            </a:gra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algn="ctr" eaLnBrk="1" hangingPunct="1"/>
              <a:r>
                <a:rPr lang="de-DE" altLang="de-DE" sz="2200"/>
                <a:t>Befragung</a:t>
              </a:r>
            </a:p>
          </p:txBody>
        </p:sp>
      </p:grpSp>
      <p:sp>
        <p:nvSpPr>
          <p:cNvPr id="63500" name="Text Box 12"/>
          <p:cNvSpPr txBox="1">
            <a:spLocks noChangeArrowheads="1"/>
          </p:cNvSpPr>
          <p:nvPr/>
        </p:nvSpPr>
        <p:spPr bwMode="auto">
          <a:xfrm>
            <a:off x="179512" y="2131467"/>
            <a:ext cx="51831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eaLnBrk="1" hangingPunct="1">
              <a:spcBef>
                <a:spcPct val="50000"/>
              </a:spcBef>
            </a:pPr>
            <a:r>
              <a:rPr lang="de-DE" altLang="de-DE" sz="3000" b="1">
                <a:solidFill>
                  <a:srgbClr val="009900"/>
                </a:solidFill>
              </a:rPr>
              <a:t>Instrumente und Methoden</a:t>
            </a:r>
          </a:p>
        </p:txBody>
      </p:sp>
      <p:sp>
        <p:nvSpPr>
          <p:cNvPr id="63502" name="Text Box 14"/>
          <p:cNvSpPr txBox="1">
            <a:spLocks noChangeArrowheads="1"/>
          </p:cNvSpPr>
          <p:nvPr/>
        </p:nvSpPr>
        <p:spPr bwMode="auto">
          <a:xfrm>
            <a:off x="179512" y="1556792"/>
            <a:ext cx="5903912" cy="457200"/>
          </a:xfrm>
          <a:prstGeom prst="rect">
            <a:avLst/>
          </a:prstGeom>
          <a:gradFill rotWithShape="1">
            <a:gsLst>
              <a:gs pos="0">
                <a:schemeClr val="folHlink"/>
              </a:gs>
              <a:gs pos="100000">
                <a:schemeClr val="fo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de-DE" altLang="de-DE" sz="2400">
                <a:solidFill>
                  <a:schemeClr val="bg1"/>
                </a:solidFill>
              </a:rPr>
              <a:t>Individualfeedback</a:t>
            </a:r>
          </a:p>
        </p:txBody>
      </p:sp>
      <p:sp>
        <p:nvSpPr>
          <p:cNvPr id="2" name="Titel 1" hidden="1"/>
          <p:cNvSpPr>
            <a:spLocks noGrp="1"/>
          </p:cNvSpPr>
          <p:nvPr>
            <p:ph type="title"/>
          </p:nvPr>
        </p:nvSpPr>
        <p:spPr>
          <a:xfrm>
            <a:off x="628650" y="365125"/>
            <a:ext cx="7886700" cy="327571"/>
          </a:xfrm>
        </p:spPr>
        <p:txBody>
          <a:bodyPr/>
          <a:lstStyle/>
          <a:p>
            <a:r>
              <a:rPr lang="de-DE" sz="1200" dirty="0" smtClean="0"/>
              <a:t>Individualfeedback</a:t>
            </a:r>
            <a:endParaRPr lang="de-DE" sz="1200" dirty="0"/>
          </a:p>
        </p:txBody>
      </p:sp>
      <p:sp>
        <p:nvSpPr>
          <p:cNvPr id="3" name="Inhaltsplatzhalter 2" hidden="1"/>
          <p:cNvSpPr>
            <a:spLocks noGrp="1"/>
          </p:cNvSpPr>
          <p:nvPr>
            <p:ph idx="1"/>
          </p:nvPr>
        </p:nvSpPr>
        <p:spPr/>
        <p:txBody>
          <a:bodyPr/>
          <a:lstStyle/>
          <a:p>
            <a:r>
              <a:rPr lang="de-DE" dirty="0" smtClean="0"/>
              <a:t>Individualfeedback</a:t>
            </a:r>
          </a:p>
          <a:p>
            <a:r>
              <a:rPr lang="de-DE" dirty="0" smtClean="0"/>
              <a:t>Instrumente und Methoden</a:t>
            </a:r>
          </a:p>
          <a:p>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200"/>
                                  </p:stCondLst>
                                  <p:childTnLst>
                                    <p:set>
                                      <p:cBhvr>
                                        <p:cTn id="6" dur="1" fill="hold">
                                          <p:stCondLst>
                                            <p:cond delay="0"/>
                                          </p:stCondLst>
                                        </p:cTn>
                                        <p:tgtEl>
                                          <p:spTgt spid="63500"/>
                                        </p:tgtEl>
                                        <p:attrNameLst>
                                          <p:attrName>style.visibility</p:attrName>
                                        </p:attrNameLst>
                                      </p:cBhvr>
                                      <p:to>
                                        <p:strVal val="visible"/>
                                      </p:to>
                                    </p:set>
                                    <p:animEffect transition="in" filter="fade">
                                      <p:cBhvr>
                                        <p:cTn id="7" dur="500"/>
                                        <p:tgtEl>
                                          <p:spTgt spid="63500"/>
                                        </p:tgtEl>
                                      </p:cBhvr>
                                    </p:animEffect>
                                  </p:childTnLst>
                                </p:cTn>
                              </p:par>
                            </p:childTnLst>
                          </p:cTn>
                        </p:par>
                        <p:par>
                          <p:cTn id="8" fill="hold" nodeType="afterGroup">
                            <p:stCondLst>
                              <p:cond delay="700"/>
                            </p:stCondLst>
                            <p:childTnLst>
                              <p:par>
                                <p:cTn id="9" presetID="10" presetClass="entr" presetSubtype="0" fill="hold" nodeType="afterEffect">
                                  <p:stCondLst>
                                    <p:cond delay="200"/>
                                  </p:stCondLst>
                                  <p:childTnLst>
                                    <p:set>
                                      <p:cBhvr>
                                        <p:cTn id="10" dur="1" fill="hold">
                                          <p:stCondLst>
                                            <p:cond delay="0"/>
                                          </p:stCondLst>
                                        </p:cTn>
                                        <p:tgtEl>
                                          <p:spTgt spid="63503"/>
                                        </p:tgtEl>
                                        <p:attrNameLst>
                                          <p:attrName>style.visibility</p:attrName>
                                        </p:attrNameLst>
                                      </p:cBhvr>
                                      <p:to>
                                        <p:strVal val="visible"/>
                                      </p:to>
                                    </p:set>
                                    <p:animEffect transition="in" filter="fade">
                                      <p:cBhvr>
                                        <p:cTn id="11" dur="1000"/>
                                        <p:tgtEl>
                                          <p:spTgt spid="63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842865" y="2421533"/>
            <a:ext cx="4033391"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eaLnBrk="1" hangingPunct="1">
              <a:spcBef>
                <a:spcPct val="50000"/>
              </a:spcBef>
            </a:pPr>
            <a:r>
              <a:rPr lang="de-DE" altLang="de-DE" sz="1800" b="1" dirty="0">
                <a:solidFill>
                  <a:schemeClr val="accent2"/>
                </a:solidFill>
              </a:rPr>
              <a:t>Professionelle</a:t>
            </a:r>
            <a:r>
              <a:rPr lang="de-DE" altLang="de-DE" sz="1800" dirty="0">
                <a:solidFill>
                  <a:schemeClr val="accent2"/>
                </a:solidFill>
              </a:rPr>
              <a:t> </a:t>
            </a:r>
            <a:r>
              <a:rPr lang="de-DE" altLang="de-DE" sz="1800" b="1" dirty="0">
                <a:solidFill>
                  <a:schemeClr val="accent2"/>
                </a:solidFill>
              </a:rPr>
              <a:t>Projektsteuerung</a:t>
            </a:r>
            <a:r>
              <a:rPr lang="de-DE" altLang="de-DE" sz="1800" dirty="0">
                <a:solidFill>
                  <a:schemeClr val="accent2"/>
                </a:solidFill>
              </a:rPr>
              <a:t> ist wichtiger Erfolgsfaktor</a:t>
            </a:r>
          </a:p>
          <a:p>
            <a:pPr eaLnBrk="1" hangingPunct="1">
              <a:spcBef>
                <a:spcPct val="50000"/>
              </a:spcBef>
            </a:pPr>
            <a:r>
              <a:rPr lang="de-DE" altLang="de-DE" sz="1800" b="1" dirty="0">
                <a:solidFill>
                  <a:schemeClr val="accent2"/>
                </a:solidFill>
              </a:rPr>
              <a:t>Projektsteuergruppe</a:t>
            </a:r>
            <a:r>
              <a:rPr lang="de-DE" altLang="de-DE" sz="1800" dirty="0">
                <a:solidFill>
                  <a:schemeClr val="accent2"/>
                </a:solidFill>
              </a:rPr>
              <a:t> (</a:t>
            </a:r>
            <a:r>
              <a:rPr lang="de-DE" altLang="de-DE" sz="1800" dirty="0" err="1">
                <a:solidFill>
                  <a:schemeClr val="accent2"/>
                </a:solidFill>
              </a:rPr>
              <a:t>QmbS</a:t>
            </a:r>
            <a:r>
              <a:rPr lang="de-DE" altLang="de-DE" sz="1800" dirty="0">
                <a:solidFill>
                  <a:schemeClr val="accent2"/>
                </a:solidFill>
              </a:rPr>
              <a:t>-Team) steuert, plant und dokumentiert alle Prozesse</a:t>
            </a:r>
          </a:p>
          <a:p>
            <a:pPr eaLnBrk="1" hangingPunct="1">
              <a:spcBef>
                <a:spcPct val="50000"/>
              </a:spcBef>
            </a:pPr>
            <a:r>
              <a:rPr lang="de-DE" altLang="de-DE" sz="1800" dirty="0">
                <a:solidFill>
                  <a:schemeClr val="accent2"/>
                </a:solidFill>
              </a:rPr>
              <a:t>Unterstützung durch und Beteiligung der </a:t>
            </a:r>
            <a:r>
              <a:rPr lang="de-DE" altLang="de-DE" sz="1800" b="1" dirty="0">
                <a:solidFill>
                  <a:schemeClr val="accent2"/>
                </a:solidFill>
              </a:rPr>
              <a:t>Schulleitung</a:t>
            </a:r>
            <a:r>
              <a:rPr lang="de-DE" altLang="de-DE" sz="1800" dirty="0">
                <a:solidFill>
                  <a:schemeClr val="accent2"/>
                </a:solidFill>
              </a:rPr>
              <a:t> von hoher Bedeutung</a:t>
            </a:r>
          </a:p>
          <a:p>
            <a:pPr eaLnBrk="1" hangingPunct="1">
              <a:spcBef>
                <a:spcPct val="50000"/>
              </a:spcBef>
            </a:pPr>
            <a:r>
              <a:rPr lang="de-DE" altLang="de-DE" sz="1800" dirty="0">
                <a:solidFill>
                  <a:schemeClr val="accent2"/>
                </a:solidFill>
              </a:rPr>
              <a:t>Zusammensetzung sollte </a:t>
            </a:r>
            <a:r>
              <a:rPr lang="de-DE" altLang="de-DE" sz="1800" b="1" dirty="0">
                <a:solidFill>
                  <a:schemeClr val="accent2"/>
                </a:solidFill>
              </a:rPr>
              <a:t>alle Organisations-einheiten</a:t>
            </a:r>
            <a:r>
              <a:rPr lang="de-DE" altLang="de-DE" sz="1800" dirty="0">
                <a:solidFill>
                  <a:schemeClr val="accent2"/>
                </a:solidFill>
              </a:rPr>
              <a:t> berücksichtigen</a:t>
            </a:r>
          </a:p>
          <a:p>
            <a:pPr algn="r" eaLnBrk="1" hangingPunct="1">
              <a:spcBef>
                <a:spcPct val="50000"/>
              </a:spcBef>
            </a:pPr>
            <a:endParaRPr lang="de-DE" altLang="de-DE" sz="1800" dirty="0">
              <a:solidFill>
                <a:schemeClr val="accent2"/>
              </a:solidFill>
            </a:endParaRPr>
          </a:p>
        </p:txBody>
      </p:sp>
      <p:pic>
        <p:nvPicPr>
          <p:cNvPr id="13315" name="Picture 3" descr="Logo_Prozesssteuer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03" y="2780308"/>
            <a:ext cx="2014537"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Line 4" descr="abgebildeter Pfeil: Professionelle Projektsteuerung ist wichtiger Erfolgsfaktor" title="Prozesssteuerung"/>
          <p:cNvSpPr>
            <a:spLocks noChangeShapeType="1"/>
          </p:cNvSpPr>
          <p:nvPr/>
        </p:nvSpPr>
        <p:spPr bwMode="auto">
          <a:xfrm>
            <a:off x="2195165" y="2599333"/>
            <a:ext cx="647700" cy="0"/>
          </a:xfrm>
          <a:prstGeom prst="line">
            <a:avLst/>
          </a:prstGeom>
          <a:noFill/>
          <a:ln w="57150">
            <a:solidFill>
              <a:srgbClr val="E3782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2229" name="Line 5" descr="abgebildteter Pfeil: Projektsteuergruppe (QmbS-Team) steuert, plant und dokumentiert alle Prozesse" title="Prozesssteuerung"/>
          <p:cNvSpPr>
            <a:spLocks noChangeShapeType="1"/>
          </p:cNvSpPr>
          <p:nvPr/>
        </p:nvSpPr>
        <p:spPr bwMode="auto">
          <a:xfrm>
            <a:off x="2195165" y="3285133"/>
            <a:ext cx="647700" cy="0"/>
          </a:xfrm>
          <a:prstGeom prst="line">
            <a:avLst/>
          </a:prstGeom>
          <a:noFill/>
          <a:ln w="57150">
            <a:solidFill>
              <a:srgbClr val="E3782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2230" name="Line 6" descr="abgebildeter Pfeil: Unterstützung durch und Beteiligung der Schulleitung von hoher Bedeutung" title="Prozesssteuerung"/>
          <p:cNvSpPr>
            <a:spLocks noChangeShapeType="1"/>
          </p:cNvSpPr>
          <p:nvPr/>
        </p:nvSpPr>
        <p:spPr bwMode="auto">
          <a:xfrm>
            <a:off x="2195165" y="4293096"/>
            <a:ext cx="647700" cy="0"/>
          </a:xfrm>
          <a:prstGeom prst="line">
            <a:avLst/>
          </a:prstGeom>
          <a:noFill/>
          <a:ln w="57150">
            <a:solidFill>
              <a:srgbClr val="E3782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2231" name="Line 7" descr="abgebildeter Pfeil: Zusammensetzung sollte alle Organsisations-einheiten berücksichtigen" title="Prozesssteuerung"/>
          <p:cNvSpPr>
            <a:spLocks noChangeShapeType="1"/>
          </p:cNvSpPr>
          <p:nvPr/>
        </p:nvSpPr>
        <p:spPr bwMode="auto">
          <a:xfrm>
            <a:off x="2195165" y="5229200"/>
            <a:ext cx="647700" cy="0"/>
          </a:xfrm>
          <a:prstGeom prst="line">
            <a:avLst/>
          </a:prstGeom>
          <a:noFill/>
          <a:ln w="57150">
            <a:solidFill>
              <a:srgbClr val="E3782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320" name="Text Box 8"/>
          <p:cNvSpPr txBox="1">
            <a:spLocks noChangeArrowheads="1"/>
          </p:cNvSpPr>
          <p:nvPr/>
        </p:nvSpPr>
        <p:spPr bwMode="auto">
          <a:xfrm>
            <a:off x="179512" y="1543368"/>
            <a:ext cx="5903912" cy="457200"/>
          </a:xfrm>
          <a:prstGeom prst="rect">
            <a:avLst/>
          </a:prstGeom>
          <a:gradFill rotWithShape="1">
            <a:gsLst>
              <a:gs pos="0">
                <a:srgbClr val="FF9900"/>
              </a:gs>
              <a:gs pos="100000">
                <a:srgbClr val="7647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eaLnBrk="1" hangingPunct="1">
              <a:spcBef>
                <a:spcPct val="50000"/>
              </a:spcBef>
            </a:pPr>
            <a:r>
              <a:rPr lang="de-DE" altLang="de-DE" sz="2400">
                <a:solidFill>
                  <a:schemeClr val="bg1"/>
                </a:solidFill>
              </a:rPr>
              <a:t>Prozesssteuerung</a:t>
            </a:r>
          </a:p>
        </p:txBody>
      </p:sp>
      <p:sp>
        <p:nvSpPr>
          <p:cNvPr id="2" name="Titel 1" hidden="1"/>
          <p:cNvSpPr>
            <a:spLocks noGrp="1"/>
          </p:cNvSpPr>
          <p:nvPr>
            <p:ph type="title"/>
          </p:nvPr>
        </p:nvSpPr>
        <p:spPr/>
        <p:txBody>
          <a:bodyPr/>
          <a:lstStyle/>
          <a:p>
            <a:r>
              <a:rPr lang="de-DE" dirty="0" smtClean="0"/>
              <a:t>Prozesssteuerung</a:t>
            </a:r>
            <a:endParaRPr lang="de-DE" dirty="0"/>
          </a:p>
        </p:txBody>
      </p:sp>
      <p:sp>
        <p:nvSpPr>
          <p:cNvPr id="3" name="Inhaltsplatzhalter 2" hidden="1"/>
          <p:cNvSpPr>
            <a:spLocks noGrp="1"/>
          </p:cNvSpPr>
          <p:nvPr>
            <p:ph idx="1"/>
          </p:nvPr>
        </p:nvSpPr>
        <p:spPr/>
        <p:txBody>
          <a:bodyPr/>
          <a:lstStyle/>
          <a:p>
            <a:r>
              <a:rPr lang="de-DE" sz="1200" dirty="0" smtClean="0"/>
              <a:t>-&gt; Professionelle Projektsteuerung ist wichtiger </a:t>
            </a:r>
            <a:r>
              <a:rPr lang="de-DE" sz="1200" dirty="0" err="1" smtClean="0"/>
              <a:t>Erofolgsfaktor</a:t>
            </a:r>
            <a:endParaRPr lang="de-DE" sz="1200" dirty="0" smtClean="0"/>
          </a:p>
          <a:p>
            <a:r>
              <a:rPr lang="de-DE" sz="1200" dirty="0" smtClean="0"/>
              <a:t>-&gt; </a:t>
            </a:r>
            <a:r>
              <a:rPr lang="de-DE" sz="1200" dirty="0" err="1" smtClean="0"/>
              <a:t>Projetksteuergruppe</a:t>
            </a:r>
            <a:r>
              <a:rPr lang="de-DE" sz="1200" dirty="0" smtClean="0"/>
              <a:t> (</a:t>
            </a:r>
            <a:r>
              <a:rPr lang="de-DE" sz="1200" dirty="0" err="1" smtClean="0"/>
              <a:t>QmbS</a:t>
            </a:r>
            <a:r>
              <a:rPr lang="de-DE" sz="1200" dirty="0" smtClean="0"/>
              <a:t>-Team) steuert, plant und dokumentiert alle Prozesse</a:t>
            </a:r>
          </a:p>
          <a:p>
            <a:r>
              <a:rPr lang="de-DE" sz="1200" dirty="0" smtClean="0"/>
              <a:t>-&gt; Unterstützung durch und Beteiligung der Schulleitung von hoher Bedeutung</a:t>
            </a:r>
          </a:p>
          <a:p>
            <a:r>
              <a:rPr lang="de-DE" sz="1200" dirty="0" smtClean="0"/>
              <a:t>-&gt; Zusammensetzung sollte alle Organisations-einheiten berücksichtigen</a:t>
            </a:r>
            <a:endParaRPr lang="de-DE"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wipe(left)">
                                      <p:cBhvr>
                                        <p:cTn id="7" dur="500"/>
                                        <p:tgtEl>
                                          <p:spTgt spid="522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2229"/>
                                        </p:tgtEl>
                                        <p:attrNameLst>
                                          <p:attrName>style.visibility</p:attrName>
                                        </p:attrNameLst>
                                      </p:cBhvr>
                                      <p:to>
                                        <p:strVal val="visible"/>
                                      </p:to>
                                    </p:set>
                                    <p:animEffect transition="in" filter="wipe(left)">
                                      <p:cBhvr>
                                        <p:cTn id="12" dur="500"/>
                                        <p:tgtEl>
                                          <p:spTgt spid="522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2230"/>
                                        </p:tgtEl>
                                        <p:attrNameLst>
                                          <p:attrName>style.visibility</p:attrName>
                                        </p:attrNameLst>
                                      </p:cBhvr>
                                      <p:to>
                                        <p:strVal val="visible"/>
                                      </p:to>
                                    </p:set>
                                    <p:animEffect transition="in" filter="wipe(left)">
                                      <p:cBhvr>
                                        <p:cTn id="17" dur="500"/>
                                        <p:tgtEl>
                                          <p:spTgt spid="522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2231"/>
                                        </p:tgtEl>
                                        <p:attrNameLst>
                                          <p:attrName>style.visibility</p:attrName>
                                        </p:attrNameLst>
                                      </p:cBhvr>
                                      <p:to>
                                        <p:strVal val="visible"/>
                                      </p:to>
                                    </p:set>
                                    <p:animEffect transition="in" filter="wipe(left)">
                                      <p:cBhvr>
                                        <p:cTn id="22" dur="500"/>
                                        <p:tgtEl>
                                          <p:spTgt spid="52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898506" y="2184961"/>
            <a:ext cx="4451770" cy="469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eaLnBrk="1" hangingPunct="1">
              <a:spcBef>
                <a:spcPct val="50000"/>
              </a:spcBef>
            </a:pPr>
            <a:r>
              <a:rPr lang="de-DE" altLang="de-DE" sz="1700" dirty="0">
                <a:solidFill>
                  <a:schemeClr val="accent2"/>
                </a:solidFill>
              </a:rPr>
              <a:t>Ist eine Qualitätserfassung, die auf die </a:t>
            </a:r>
            <a:r>
              <a:rPr lang="de-DE" altLang="de-DE" sz="1700" b="1" dirty="0">
                <a:solidFill>
                  <a:schemeClr val="accent2"/>
                </a:solidFill>
              </a:rPr>
              <a:t>Organisation als Ganzes oder Teile</a:t>
            </a:r>
            <a:r>
              <a:rPr lang="de-DE" altLang="de-DE" sz="1700" dirty="0">
                <a:solidFill>
                  <a:schemeClr val="accent2"/>
                </a:solidFill>
              </a:rPr>
              <a:t> gerichtet ist</a:t>
            </a:r>
          </a:p>
          <a:p>
            <a:pPr eaLnBrk="1" hangingPunct="1">
              <a:spcBef>
                <a:spcPct val="50000"/>
              </a:spcBef>
            </a:pPr>
            <a:r>
              <a:rPr lang="de-DE" altLang="de-DE" sz="1700" dirty="0">
                <a:solidFill>
                  <a:schemeClr val="accent2"/>
                </a:solidFill>
              </a:rPr>
              <a:t>Die </a:t>
            </a:r>
            <a:r>
              <a:rPr lang="de-DE" altLang="de-DE" sz="1700" b="1" dirty="0">
                <a:solidFill>
                  <a:schemeClr val="accent2"/>
                </a:solidFill>
              </a:rPr>
              <a:t>Überprüfung</a:t>
            </a:r>
            <a:r>
              <a:rPr lang="de-DE" altLang="de-DE" sz="1700" dirty="0">
                <a:solidFill>
                  <a:schemeClr val="accent2"/>
                </a:solidFill>
              </a:rPr>
              <a:t>, </a:t>
            </a:r>
            <a:r>
              <a:rPr lang="de-DE" altLang="de-DE" sz="1700" b="1" dirty="0">
                <a:solidFill>
                  <a:schemeClr val="accent2"/>
                </a:solidFill>
              </a:rPr>
              <a:t>Dokumentation</a:t>
            </a:r>
            <a:r>
              <a:rPr lang="de-DE" altLang="de-DE" sz="1700" dirty="0">
                <a:solidFill>
                  <a:schemeClr val="accent2"/>
                </a:solidFill>
              </a:rPr>
              <a:t> und Interpretation der Daten übernimmt </a:t>
            </a:r>
            <a:r>
              <a:rPr lang="de-DE" altLang="de-DE" sz="1700" b="1" dirty="0">
                <a:solidFill>
                  <a:schemeClr val="accent2"/>
                </a:solidFill>
              </a:rPr>
              <a:t>die Schule selbst </a:t>
            </a:r>
          </a:p>
          <a:p>
            <a:pPr eaLnBrk="1" hangingPunct="1">
              <a:spcBef>
                <a:spcPct val="50000"/>
              </a:spcBef>
            </a:pPr>
            <a:r>
              <a:rPr lang="de-DE" altLang="de-DE" sz="1700" dirty="0">
                <a:solidFill>
                  <a:schemeClr val="accent2"/>
                </a:solidFill>
              </a:rPr>
              <a:t>Geschieht über </a:t>
            </a:r>
            <a:r>
              <a:rPr lang="de-DE" altLang="de-DE" sz="1700" b="1" dirty="0">
                <a:solidFill>
                  <a:schemeClr val="accent2"/>
                </a:solidFill>
              </a:rPr>
              <a:t>regelmäßige Datenerhebung</a:t>
            </a:r>
            <a:r>
              <a:rPr lang="de-DE" altLang="de-DE" sz="1700" dirty="0">
                <a:solidFill>
                  <a:schemeClr val="accent2"/>
                </a:solidFill>
              </a:rPr>
              <a:t/>
            </a:r>
            <a:br>
              <a:rPr lang="de-DE" altLang="de-DE" sz="1700" dirty="0">
                <a:solidFill>
                  <a:schemeClr val="accent2"/>
                </a:solidFill>
              </a:rPr>
            </a:br>
            <a:r>
              <a:rPr lang="de-DE" altLang="de-DE" sz="1700" dirty="0">
                <a:solidFill>
                  <a:schemeClr val="accent2"/>
                </a:solidFill>
              </a:rPr>
              <a:t>in Form eines Soll-Ist-Vergleichs</a:t>
            </a:r>
          </a:p>
          <a:p>
            <a:pPr eaLnBrk="1" hangingPunct="1">
              <a:spcBef>
                <a:spcPct val="50000"/>
              </a:spcBef>
            </a:pPr>
            <a:r>
              <a:rPr lang="de-DE" altLang="de-DE" sz="1700" dirty="0">
                <a:solidFill>
                  <a:schemeClr val="accent2"/>
                </a:solidFill>
              </a:rPr>
              <a:t>Bezugspunkte sind die </a:t>
            </a:r>
            <a:r>
              <a:rPr lang="de-DE" altLang="de-DE" sz="1700" b="1" dirty="0">
                <a:solidFill>
                  <a:schemeClr val="accent2"/>
                </a:solidFill>
              </a:rPr>
              <a:t>Qualitätsbereiche</a:t>
            </a:r>
            <a:r>
              <a:rPr lang="de-DE" altLang="de-DE" sz="1700" dirty="0">
                <a:solidFill>
                  <a:schemeClr val="accent2"/>
                </a:solidFill>
              </a:rPr>
              <a:t> „Rahmenbedingungen“, „Prozessqualitäten Schule“, „Prozessqualitäten Unterricht und Erziehung“, „Ergebnisse“</a:t>
            </a:r>
          </a:p>
          <a:p>
            <a:pPr eaLnBrk="1" hangingPunct="1">
              <a:spcBef>
                <a:spcPct val="50000"/>
              </a:spcBef>
            </a:pPr>
            <a:r>
              <a:rPr lang="de-DE" altLang="de-DE" sz="1700" b="1" dirty="0">
                <a:solidFill>
                  <a:schemeClr val="accent2"/>
                </a:solidFill>
              </a:rPr>
              <a:t>Qualitätsziele</a:t>
            </a:r>
            <a:r>
              <a:rPr lang="de-DE" altLang="de-DE" sz="1700" dirty="0">
                <a:solidFill>
                  <a:schemeClr val="accent2"/>
                </a:solidFill>
              </a:rPr>
              <a:t> werden </a:t>
            </a:r>
            <a:r>
              <a:rPr lang="de-DE" altLang="de-DE" sz="1700" b="1" dirty="0">
                <a:solidFill>
                  <a:schemeClr val="accent2"/>
                </a:solidFill>
              </a:rPr>
              <a:t>abgeleitet</a:t>
            </a:r>
          </a:p>
          <a:p>
            <a:pPr eaLnBrk="1" hangingPunct="1">
              <a:spcBef>
                <a:spcPct val="50000"/>
              </a:spcBef>
            </a:pPr>
            <a:endParaRPr lang="de-DE" altLang="de-DE" sz="1800" dirty="0">
              <a:solidFill>
                <a:schemeClr val="accent2"/>
              </a:solidFill>
            </a:endParaRPr>
          </a:p>
        </p:txBody>
      </p:sp>
      <p:sp>
        <p:nvSpPr>
          <p:cNvPr id="50179" name="Line 3" descr="abgebildeter Pfeil: Ist eine Qualitätserfassung, die auf die Organsiation als Ganzes oder Teile gerichtet ist" title="Prozesssteuerung"/>
          <p:cNvSpPr>
            <a:spLocks noChangeShapeType="1"/>
          </p:cNvSpPr>
          <p:nvPr/>
        </p:nvSpPr>
        <p:spPr bwMode="auto">
          <a:xfrm>
            <a:off x="2250806" y="2348880"/>
            <a:ext cx="647700" cy="0"/>
          </a:xfrm>
          <a:prstGeom prst="line">
            <a:avLst/>
          </a:prstGeom>
          <a:noFill/>
          <a:ln w="57150">
            <a:solidFill>
              <a:srgbClr val="CC0A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0180" name="Line 4" descr="abgebildeter Pfeil: Die Überprüfung, Dokumentation und Interpretation der Daten übernimmt die Schule selbst" title="Interne Evaluation"/>
          <p:cNvSpPr>
            <a:spLocks noChangeShapeType="1"/>
          </p:cNvSpPr>
          <p:nvPr/>
        </p:nvSpPr>
        <p:spPr bwMode="auto">
          <a:xfrm>
            <a:off x="2250806" y="3284984"/>
            <a:ext cx="647700" cy="0"/>
          </a:xfrm>
          <a:prstGeom prst="line">
            <a:avLst/>
          </a:prstGeom>
          <a:noFill/>
          <a:ln w="57150">
            <a:solidFill>
              <a:srgbClr val="CC0A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0181" name="Line 5" descr="abgebildeter Pfeil: Geschieht über regelmäßige Datenerhebung in Form eines Soll-Ist-Vergleichs" title="Interne Evaluation"/>
          <p:cNvSpPr>
            <a:spLocks noChangeShapeType="1"/>
          </p:cNvSpPr>
          <p:nvPr/>
        </p:nvSpPr>
        <p:spPr bwMode="auto">
          <a:xfrm>
            <a:off x="2218008" y="4149080"/>
            <a:ext cx="647700" cy="0"/>
          </a:xfrm>
          <a:prstGeom prst="line">
            <a:avLst/>
          </a:prstGeom>
          <a:noFill/>
          <a:ln w="57150">
            <a:solidFill>
              <a:srgbClr val="CC0A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0182" name="Line 6" descr="abgebildeter Pfeil: Bezugspunkte sind die Qualitätsbereiche &quot;Rahmenbedingungen&quot;, &quot;Prozessqualitäten Schule&quot;, &quot;Prozessqualitäten Unterricht und Erziehung&quot;, &quot;Ergebnisse&quot;" title="Interne Evaluation"/>
          <p:cNvSpPr>
            <a:spLocks noChangeShapeType="1"/>
          </p:cNvSpPr>
          <p:nvPr/>
        </p:nvSpPr>
        <p:spPr bwMode="auto">
          <a:xfrm>
            <a:off x="2225206" y="5085184"/>
            <a:ext cx="647700" cy="0"/>
          </a:xfrm>
          <a:prstGeom prst="line">
            <a:avLst/>
          </a:prstGeom>
          <a:noFill/>
          <a:ln w="57150">
            <a:solidFill>
              <a:srgbClr val="CC0A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0183" name="Line 7" descr="abgebildeter Pfeil: Qualitätsziele werden abgeleitet" title="Interne Evaluation"/>
          <p:cNvSpPr>
            <a:spLocks noChangeShapeType="1"/>
          </p:cNvSpPr>
          <p:nvPr/>
        </p:nvSpPr>
        <p:spPr bwMode="auto">
          <a:xfrm>
            <a:off x="2207463" y="6237312"/>
            <a:ext cx="647700" cy="0"/>
          </a:xfrm>
          <a:prstGeom prst="line">
            <a:avLst/>
          </a:prstGeom>
          <a:noFill/>
          <a:ln w="57150">
            <a:solidFill>
              <a:srgbClr val="CC0A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14344" name="Picture 8" descr="Logo_Interne Evalu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91" y="2600141"/>
            <a:ext cx="2159000"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Text Box 9"/>
          <p:cNvSpPr txBox="1">
            <a:spLocks noChangeArrowheads="1"/>
          </p:cNvSpPr>
          <p:nvPr/>
        </p:nvSpPr>
        <p:spPr bwMode="auto">
          <a:xfrm>
            <a:off x="130796" y="1466667"/>
            <a:ext cx="5543550" cy="466725"/>
          </a:xfrm>
          <a:prstGeom prst="rect">
            <a:avLst/>
          </a:prstGeom>
          <a:gradFill rotWithShape="1">
            <a:gsLst>
              <a:gs pos="0">
                <a:srgbClr val="CC3300"/>
              </a:gs>
              <a:gs pos="100000">
                <a:srgbClr val="5E1800"/>
              </a:gs>
            </a:gsLst>
            <a:lin ang="5400000" scaled="1"/>
          </a:gra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eaLnBrk="1" hangingPunct="1">
              <a:spcBef>
                <a:spcPct val="50000"/>
              </a:spcBef>
            </a:pPr>
            <a:r>
              <a:rPr lang="de-DE" altLang="de-DE" sz="2400">
                <a:solidFill>
                  <a:schemeClr val="bg1"/>
                </a:solidFill>
              </a:rPr>
              <a:t>Interne Evaluation</a:t>
            </a:r>
          </a:p>
        </p:txBody>
      </p:sp>
      <p:sp>
        <p:nvSpPr>
          <p:cNvPr id="2" name="Titel 1" hidden="1"/>
          <p:cNvSpPr>
            <a:spLocks noGrp="1"/>
          </p:cNvSpPr>
          <p:nvPr>
            <p:ph type="title"/>
          </p:nvPr>
        </p:nvSpPr>
        <p:spPr/>
        <p:txBody>
          <a:bodyPr/>
          <a:lstStyle/>
          <a:p>
            <a:r>
              <a:rPr lang="de-DE" dirty="0" smtClean="0"/>
              <a:t>Interne Evaluation</a:t>
            </a:r>
            <a:endParaRPr lang="de-DE" dirty="0"/>
          </a:p>
        </p:txBody>
      </p:sp>
      <p:sp>
        <p:nvSpPr>
          <p:cNvPr id="3" name="Inhaltsplatzhalter 2" hidden="1"/>
          <p:cNvSpPr>
            <a:spLocks noGrp="1"/>
          </p:cNvSpPr>
          <p:nvPr>
            <p:ph idx="1"/>
          </p:nvPr>
        </p:nvSpPr>
        <p:spPr/>
        <p:txBody>
          <a:bodyPr/>
          <a:lstStyle/>
          <a:p>
            <a:r>
              <a:rPr lang="de-DE" sz="1000" dirty="0" smtClean="0"/>
              <a:t>-&gt; Ist eine Qualitätserfassung, die auf die Organisation als Ganzes oder Teile gerichtet ist</a:t>
            </a:r>
          </a:p>
          <a:p>
            <a:r>
              <a:rPr lang="de-DE" sz="1000" dirty="0" smtClean="0"/>
              <a:t>-&gt; Die Überprüfung, </a:t>
            </a:r>
            <a:r>
              <a:rPr lang="de-DE" sz="1000" dirty="0" err="1" smtClean="0"/>
              <a:t>Dokumentaion</a:t>
            </a:r>
            <a:r>
              <a:rPr lang="de-DE" sz="1000" dirty="0" smtClean="0"/>
              <a:t> und Interpretation der Daten übernimmt die Schule selbst</a:t>
            </a:r>
          </a:p>
          <a:p>
            <a:r>
              <a:rPr lang="de-DE" sz="1000" dirty="0" smtClean="0"/>
              <a:t>-&gt; Geschieht über regelmäßige Datenerhebung</a:t>
            </a:r>
          </a:p>
          <a:p>
            <a:r>
              <a:rPr lang="de-DE" sz="1000" dirty="0" smtClean="0"/>
              <a:t>-&gt; Bezugspunkte sind die Qualitätsbereiche „Rahmenbedingungen“, „Prozessqualitäten Schule“, „Prozessqualitäten Unterricht und Erziehung“, „Ergebnisse“</a:t>
            </a:r>
          </a:p>
          <a:p>
            <a:r>
              <a:rPr lang="de-DE" sz="1000" dirty="0" smtClean="0"/>
              <a:t>-&gt; Qualitätsziele werden abgeleitet</a:t>
            </a:r>
            <a:endParaRPr lang="de-DE" sz="10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0179"/>
                                        </p:tgtEl>
                                        <p:attrNameLst>
                                          <p:attrName>style.visibility</p:attrName>
                                        </p:attrNameLst>
                                      </p:cBhvr>
                                      <p:to>
                                        <p:strVal val="visible"/>
                                      </p:to>
                                    </p:set>
                                    <p:animEffect transition="in" filter="wipe(left)">
                                      <p:cBhvr>
                                        <p:cTn id="7" dur="500"/>
                                        <p:tgtEl>
                                          <p:spTgt spid="501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0180"/>
                                        </p:tgtEl>
                                        <p:attrNameLst>
                                          <p:attrName>style.visibility</p:attrName>
                                        </p:attrNameLst>
                                      </p:cBhvr>
                                      <p:to>
                                        <p:strVal val="visible"/>
                                      </p:to>
                                    </p:set>
                                    <p:animEffect transition="in" filter="wipe(left)">
                                      <p:cBhvr>
                                        <p:cTn id="12" dur="500"/>
                                        <p:tgtEl>
                                          <p:spTgt spid="501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0181"/>
                                        </p:tgtEl>
                                        <p:attrNameLst>
                                          <p:attrName>style.visibility</p:attrName>
                                        </p:attrNameLst>
                                      </p:cBhvr>
                                      <p:to>
                                        <p:strVal val="visible"/>
                                      </p:to>
                                    </p:set>
                                    <p:animEffect transition="in" filter="wipe(left)">
                                      <p:cBhvr>
                                        <p:cTn id="17" dur="500"/>
                                        <p:tgtEl>
                                          <p:spTgt spid="5018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0182"/>
                                        </p:tgtEl>
                                        <p:attrNameLst>
                                          <p:attrName>style.visibility</p:attrName>
                                        </p:attrNameLst>
                                      </p:cBhvr>
                                      <p:to>
                                        <p:strVal val="visible"/>
                                      </p:to>
                                    </p:set>
                                    <p:animEffect transition="in" filter="wipe(left)">
                                      <p:cBhvr>
                                        <p:cTn id="22" dur="500"/>
                                        <p:tgtEl>
                                          <p:spTgt spid="5018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0183"/>
                                        </p:tgtEl>
                                        <p:attrNameLst>
                                          <p:attrName>style.visibility</p:attrName>
                                        </p:attrNameLst>
                                      </p:cBhvr>
                                      <p:to>
                                        <p:strVal val="visible"/>
                                      </p:to>
                                    </p:set>
                                    <p:animEffect transition="in" filter="wipe(left)">
                                      <p:cBhvr>
                                        <p:cTn id="27" dur="500"/>
                                        <p:tgtEl>
                                          <p:spTgt spid="50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841</Words>
  <Application>Microsoft Office PowerPoint</Application>
  <PresentationFormat>Bildschirmpräsentation (4:3)</PresentationFormat>
  <Paragraphs>147</Paragraphs>
  <Slides>14</Slides>
  <Notes>6</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2</vt:i4>
      </vt:variant>
      <vt:variant>
        <vt:lpstr>Folientitel</vt:lpstr>
      </vt:variant>
      <vt:variant>
        <vt:i4>14</vt:i4>
      </vt:variant>
    </vt:vector>
  </HeadingPairs>
  <TitlesOfParts>
    <vt:vector size="23" baseType="lpstr">
      <vt:lpstr>Arial</vt:lpstr>
      <vt:lpstr>Times</vt:lpstr>
      <vt:lpstr>Univers 55</vt:lpstr>
      <vt:lpstr>Univers LT 55 Std</vt:lpstr>
      <vt:lpstr>Univers LT Std 55</vt:lpstr>
      <vt:lpstr>Verdana</vt:lpstr>
      <vt:lpstr>Standarddesign</vt:lpstr>
      <vt:lpstr>Bitmap</vt:lpstr>
      <vt:lpstr>Visio</vt:lpstr>
      <vt:lpstr>Qmbs (Qualitätsmanagement an beruflichen Schulen in Bayern)</vt:lpstr>
      <vt:lpstr>Qualitätskreislauf </vt:lpstr>
      <vt:lpstr>Bisher häufig: </vt:lpstr>
      <vt:lpstr>Jetzt: </vt:lpstr>
      <vt:lpstr>Schulisches Qualitätsverständnis</vt:lpstr>
      <vt:lpstr>Individualfeedback</vt:lpstr>
      <vt:lpstr>Individualfeedback</vt:lpstr>
      <vt:lpstr>Prozesssteuerung</vt:lpstr>
      <vt:lpstr>Interne Evaluation</vt:lpstr>
      <vt:lpstr>Externe Evaluation</vt:lpstr>
      <vt:lpstr>Das QmbS-Team</vt:lpstr>
      <vt:lpstr>Aufgaben des QmbS-Teams</vt:lpstr>
      <vt:lpstr>Qmbs - Das Ganze ist mehr als die Summe seiner Teile-</vt:lpstr>
      <vt:lpstr>Vielen Dank für Ihre Aufmerksamkeit!</vt:lpstr>
    </vt:vector>
  </TitlesOfParts>
  <Company>GW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Waldmann</dc:creator>
  <cp:lastModifiedBy>Lesnik-Milos, Petra (StMAS)</cp:lastModifiedBy>
  <cp:revision>38</cp:revision>
  <dcterms:created xsi:type="dcterms:W3CDTF">2009-10-17T14:02:21Z</dcterms:created>
  <dcterms:modified xsi:type="dcterms:W3CDTF">2020-07-27T12:00:27Z</dcterms:modified>
</cp:coreProperties>
</file>