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6"/>
  </p:notesMasterIdLst>
  <p:sldIdLst>
    <p:sldId id="263" r:id="rId2"/>
    <p:sldId id="266" r:id="rId3"/>
    <p:sldId id="264" r:id="rId4"/>
    <p:sldId id="265" r:id="rId5"/>
    <p:sldId id="270" r:id="rId6"/>
    <p:sldId id="268" r:id="rId7"/>
    <p:sldId id="261" r:id="rId8"/>
    <p:sldId id="258" r:id="rId9"/>
    <p:sldId id="257" r:id="rId10"/>
    <p:sldId id="269" r:id="rId11"/>
    <p:sldId id="271" r:id="rId12"/>
    <p:sldId id="259" r:id="rId13"/>
    <p:sldId id="260" r:id="rId14"/>
    <p:sldId id="267" r:id="rId15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125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4F933-3BDC-4CEA-B36B-C4C6D1150E2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A584B-0EDE-4A86-AC26-617F37260E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07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11B3D-1D6C-498C-8452-A9419663D02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23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11B3D-1D6C-498C-8452-A9419663D02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2300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11B3D-1D6C-498C-8452-A9419663D02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60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11B3D-1D6C-498C-8452-A9419663D02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35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11B3D-1D6C-498C-8452-A9419663D02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48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0"/>
            <a:ext cx="9144000" cy="3141663"/>
          </a:xfrm>
          <a:prstGeom prst="rect">
            <a:avLst/>
          </a:prstGeom>
          <a:solidFill>
            <a:srgbClr val="DDDDDD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1" name="Picture 5" descr="logo_unterallgäu l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20713"/>
            <a:ext cx="4392612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0921" y="3784036"/>
            <a:ext cx="7992000" cy="769441"/>
          </a:xfrm>
        </p:spPr>
        <p:txBody>
          <a:bodyPr>
            <a:spAutoFit/>
          </a:bodyPr>
          <a:lstStyle>
            <a:lvl1pPr>
              <a:defRPr sz="4400"/>
            </a:lvl1pPr>
          </a:lstStyle>
          <a:p>
            <a:r>
              <a:rPr lang="de-DE" dirty="0"/>
              <a:t>Thema der Präsentation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0" y="31416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1033463" y="5192713"/>
            <a:ext cx="7992000" cy="763200"/>
          </a:xfrm>
        </p:spPr>
        <p:txBody>
          <a:bodyPr/>
          <a:lstStyle>
            <a:lvl1pPr mar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de-DE" sz="2000" kern="1200" baseline="0" dirty="0" smtClean="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Referent: Vorname, Name</a:t>
            </a:r>
            <a:br>
              <a:rPr lang="de-DE" dirty="0"/>
            </a:br>
            <a:r>
              <a:rPr lang="de-DE" dirty="0"/>
              <a:t>Funktion</a:t>
            </a:r>
          </a:p>
        </p:txBody>
      </p:sp>
    </p:spTree>
    <p:extLst>
      <p:ext uri="{BB962C8B-B14F-4D97-AF65-F5344CB8AC3E}">
        <p14:creationId xmlns:p14="http://schemas.microsoft.com/office/powerpoint/2010/main" val="402654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467543" y="6356350"/>
            <a:ext cx="7304857" cy="365125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Kapitelüberschrift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spcBef>
                <a:spcPts val="528"/>
              </a:spcBef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7959725" y="6356350"/>
            <a:ext cx="727075" cy="365125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1EBFA5-EAFC-48A9-A9E6-5EF3E54F2A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06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Kapitelüberschrift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35474"/>
          </a:xfrm>
        </p:spPr>
        <p:txBody>
          <a:bodyPr/>
          <a:lstStyle>
            <a:lvl1pPr>
              <a:defRPr sz="2400"/>
            </a:lvl1pPr>
            <a:lvl2pPr>
              <a:spcBef>
                <a:spcPts val="528"/>
              </a:spcBef>
              <a:defRPr sz="2200"/>
            </a:lvl2pPr>
            <a:lvl3pPr>
              <a:defRPr sz="2200"/>
            </a:lvl3pPr>
            <a:lvl4pPr>
              <a:spcBef>
                <a:spcPts val="528"/>
              </a:spcBef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43547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1EBFA5-EAFC-48A9-A9E6-5EF3E54F2AA6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/>
        <p:txBody>
          <a:bodyPr anchor="ctr" anchorCtr="0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63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Kapitelüberschrift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60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860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BFA5-EAFC-48A9-A9E6-5EF3E54F2A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0302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Kapitelüberschrift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76262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spcBef>
                <a:spcPts val="528"/>
              </a:spcBef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005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EBFA5-EAFC-48A9-A9E6-5EF3E54F2A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71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anchor="ctr" anchorCtr="0"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Kapitelüberschrift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683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1EBFA5-EAFC-48A9-A9E6-5EF3E54F2A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29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0" y="6118225"/>
            <a:ext cx="9144000" cy="7397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11" descr="3farb-balk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026" y="6129338"/>
            <a:ext cx="27368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Kapitelüberschrift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67543" y="6356350"/>
            <a:ext cx="7304857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2900" y="6356350"/>
            <a:ext cx="7239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21EBFA5-EAFC-48A9-A9E6-5EF3E54F2AA6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0" y="612457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00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 algn="l" defTabSz="914400" rtl="0" eaLnBrk="1" fontAlgn="base" latinLnBrk="0" hangingPunct="1">
        <a:spcBef>
          <a:spcPct val="0"/>
        </a:spcBef>
        <a:spcAft>
          <a:spcPct val="0"/>
        </a:spcAft>
        <a:buNone/>
        <a:defRPr lang="de-DE" sz="3600" kern="1200" dirty="0">
          <a:solidFill>
            <a:srgbClr val="003399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fontAlgn="base" latinLnBrk="0" hangingPunct="1">
        <a:spcBef>
          <a:spcPct val="20000"/>
        </a:spcBef>
        <a:spcAft>
          <a:spcPct val="0"/>
        </a:spcAft>
        <a:buClr>
          <a:srgbClr val="003399"/>
        </a:buClr>
        <a:buFont typeface="Arial" pitchFamily="34" charset="0"/>
        <a:buChar char="•"/>
        <a:defRPr lang="de-DE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287338" algn="l" defTabSz="914400" rtl="0" eaLnBrk="1" latinLnBrk="0" hangingPunct="1">
        <a:spcBef>
          <a:spcPct val="20000"/>
        </a:spcBef>
        <a:buClr>
          <a:srgbClr val="003399"/>
        </a:buClr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36000" indent="-288000" algn="l" defTabSz="914400" rtl="0" eaLnBrk="1" latinLnBrk="0" hangingPunct="1">
        <a:spcBef>
          <a:spcPct val="20000"/>
        </a:spcBef>
        <a:buClr>
          <a:srgbClr val="003399"/>
        </a:buClr>
        <a:buSzPct val="90000"/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000" indent="-288000" algn="l" defTabSz="914400" rtl="0" eaLnBrk="1" latinLnBrk="0" hangingPunct="1">
        <a:spcBef>
          <a:spcPct val="20000"/>
        </a:spcBef>
        <a:buClr>
          <a:srgbClr val="003399"/>
        </a:buClr>
        <a:buSzPct val="80000"/>
        <a:buFont typeface="Courier New" pitchFamily="49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12000" indent="-288000" algn="l" defTabSz="914400" rtl="0" eaLnBrk="1" latinLnBrk="0" hangingPunct="1">
        <a:spcBef>
          <a:spcPct val="20000"/>
        </a:spcBef>
        <a:buClr>
          <a:srgbClr val="003399"/>
        </a:buClr>
        <a:buSzPct val="85000"/>
        <a:buFont typeface="Arial" pitchFamily="34" charset="0"/>
        <a:buChar char="♦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3429000"/>
            <a:ext cx="8433369" cy="1938992"/>
          </a:xfrm>
        </p:spPr>
        <p:txBody>
          <a:bodyPr/>
          <a:lstStyle/>
          <a:p>
            <a:pPr algn="ctr"/>
            <a:r>
              <a:rPr lang="de-DE" sz="4000" dirty="0"/>
              <a:t>Umsetzungsstrategie</a:t>
            </a:r>
            <a:br>
              <a:rPr lang="de-DE" sz="4000" dirty="0"/>
            </a:br>
            <a:r>
              <a:rPr lang="de-DE" sz="4000" dirty="0"/>
              <a:t>Seniorenpolitisches Gesamtkonzept</a:t>
            </a:r>
            <a:br>
              <a:rPr lang="de-DE" sz="4000" dirty="0"/>
            </a:br>
            <a:r>
              <a:rPr lang="de-DE" sz="4000" dirty="0"/>
              <a:t>Landkreis Unterallgäu</a:t>
            </a:r>
            <a:endParaRPr lang="de-DE" sz="4000" b="1" dirty="0"/>
          </a:p>
        </p:txBody>
      </p:sp>
      <p:sp>
        <p:nvSpPr>
          <p:cNvPr id="3" name="Untertitel 2"/>
          <p:cNvSpPr>
            <a:spLocks noGrp="1"/>
          </p:cNvSpPr>
          <p:nvPr>
            <p:ph type="body" sz="quarter" idx="10"/>
          </p:nvPr>
        </p:nvSpPr>
        <p:spPr>
          <a:xfrm>
            <a:off x="611560" y="5589240"/>
            <a:ext cx="7992000" cy="763200"/>
          </a:xfrm>
        </p:spPr>
        <p:txBody>
          <a:bodyPr>
            <a:noAutofit/>
          </a:bodyPr>
          <a:lstStyle/>
          <a:p>
            <a:r>
              <a:rPr lang="de-DE" sz="1800" dirty="0"/>
              <a:t>Hubert Plepla</a:t>
            </a:r>
          </a:p>
          <a:p>
            <a:r>
              <a:rPr lang="de-DE" sz="1800" dirty="0"/>
              <a:t>Koordinationsstelle für das</a:t>
            </a:r>
          </a:p>
          <a:p>
            <a:r>
              <a:rPr lang="de-DE" sz="1800" dirty="0"/>
              <a:t>Seniorenpolitische Gesamtkonzept</a:t>
            </a:r>
          </a:p>
        </p:txBody>
      </p:sp>
    </p:spTree>
    <p:extLst>
      <p:ext uri="{BB962C8B-B14F-4D97-AF65-F5344CB8AC3E}">
        <p14:creationId xmlns:p14="http://schemas.microsoft.com/office/powerpoint/2010/main" val="5915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Überschrift" hidden="1" title="Quartiersentwicklung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/>
          <a:lstStyle/>
          <a:p>
            <a:pPr algn="ctr"/>
            <a:r>
              <a:rPr lang="de-DE" b="1" dirty="0"/>
              <a:t>Quartiersentwicklung</a:t>
            </a:r>
          </a:p>
        </p:txBody>
      </p:sp>
      <p:graphicFrame>
        <p:nvGraphicFramePr>
          <p:cNvPr id="7" name="Inhaltsplatzhalter 6" descr="Textfeld 10" title="Gemeinde Wolfertschwenden ca. 1.900 Einwohner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272811"/>
              </p:ext>
            </p:extLst>
          </p:nvPr>
        </p:nvGraphicFramePr>
        <p:xfrm>
          <a:off x="355838" y="2902737"/>
          <a:ext cx="8712969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4141">
                <a:tc>
                  <a:txBody>
                    <a:bodyPr/>
                    <a:lstStyle/>
                    <a:p>
                      <a:r>
                        <a:rPr lang="de-DE" sz="1400" dirty="0"/>
                        <a:t>- “</a:t>
                      </a:r>
                      <a:r>
                        <a:rPr lang="de-DE" sz="1400" dirty="0" err="1"/>
                        <a:t>Hoigata</a:t>
                      </a:r>
                      <a:r>
                        <a:rPr lang="de-DE" sz="1400" dirty="0"/>
                        <a:t>“ – sozialer</a:t>
                      </a:r>
                      <a:r>
                        <a:rPr lang="de-DE" sz="1400" baseline="0" dirty="0"/>
                        <a:t> Treffpunkt</a:t>
                      </a:r>
                      <a:endParaRPr lang="de-DE" sz="1400" dirty="0"/>
                    </a:p>
                    <a:p>
                      <a:r>
                        <a:rPr lang="de-DE" sz="1400" dirty="0"/>
                        <a:t>- Nachbarschaftshilfe</a:t>
                      </a:r>
                    </a:p>
                    <a:p>
                      <a:r>
                        <a:rPr lang="de-DE" sz="1400" dirty="0"/>
                        <a:t>- Wohnen / bezahlbarer Wohnraum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 seniorengerechte Umnutzung des</a:t>
                      </a:r>
                    </a:p>
                    <a:p>
                      <a:r>
                        <a:rPr lang="de-DE" sz="1400" dirty="0"/>
                        <a:t>  alten</a:t>
                      </a:r>
                      <a:r>
                        <a:rPr lang="de-DE" sz="1400" baseline="0" dirty="0"/>
                        <a:t> Molkereiareals</a:t>
                      </a:r>
                    </a:p>
                    <a:p>
                      <a:r>
                        <a:rPr lang="de-DE" sz="1400" baseline="0" dirty="0"/>
                        <a:t>- Aufbau von Hol- und </a:t>
                      </a:r>
                      <a:r>
                        <a:rPr lang="de-DE" sz="1400" baseline="0" dirty="0" err="1"/>
                        <a:t>Bringdiensten</a:t>
                      </a:r>
                      <a:endParaRPr lang="de-DE" sz="1400" baseline="0" dirty="0"/>
                    </a:p>
                    <a:p>
                      <a:r>
                        <a:rPr lang="de-DE" sz="1400" baseline="0" dirty="0"/>
                        <a:t>- barrierefreier Wohnraum</a:t>
                      </a:r>
                    </a:p>
                    <a:p>
                      <a:r>
                        <a:rPr lang="de-DE" sz="1400" baseline="0" dirty="0"/>
                        <a:t>- Infrastruktur (u.a. Toiletten, Bänke)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 Wohnen im Alter</a:t>
                      </a:r>
                      <a:r>
                        <a:rPr lang="de-DE" sz="1400" baseline="0" dirty="0"/>
                        <a:t> (Wohnberatung,</a:t>
                      </a:r>
                    </a:p>
                    <a:p>
                      <a:r>
                        <a:rPr lang="de-DE" sz="1400" baseline="0" dirty="0"/>
                        <a:t>   soziale Kümmerer, barrierefreie</a:t>
                      </a:r>
                    </a:p>
                    <a:p>
                      <a:r>
                        <a:rPr lang="de-DE" sz="1400" baseline="0" dirty="0"/>
                        <a:t>   Wohnungen)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de-DE" sz="1400" baseline="0" dirty="0"/>
                        <a:t>- Mobilität „</a:t>
                      </a:r>
                      <a:r>
                        <a:rPr lang="de-DE" sz="1400" baseline="0" dirty="0" err="1"/>
                        <a:t>Rufbus</a:t>
                      </a:r>
                      <a:r>
                        <a:rPr lang="de-DE" sz="1400" baseline="0" dirty="0"/>
                        <a:t> plus“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de-DE" sz="1400" baseline="0" dirty="0"/>
                        <a:t>- Beratungsangebote, Ehrenamt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de-DE" sz="1400" baseline="0" dirty="0"/>
                        <a:t>- Nachbarschaftshilfe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de-DE" sz="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Abgerundetes Rechteck 7" descr="abgerundetes Viereck" title="Bild"/>
          <p:cNvSpPr/>
          <p:nvPr/>
        </p:nvSpPr>
        <p:spPr>
          <a:xfrm>
            <a:off x="696595" y="332656"/>
            <a:ext cx="2433348" cy="1626622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feld 10"/>
          <p:cNvSpPr txBox="1"/>
          <p:nvPr/>
        </p:nvSpPr>
        <p:spPr>
          <a:xfrm>
            <a:off x="661149" y="2301164"/>
            <a:ext cx="2468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Gemeinde </a:t>
            </a:r>
            <a:r>
              <a:rPr lang="de-DE" sz="1400" b="1" dirty="0" err="1"/>
              <a:t>Wolfertschwenden</a:t>
            </a:r>
            <a:endParaRPr lang="de-DE" sz="1400" b="1" dirty="0"/>
          </a:p>
          <a:p>
            <a:r>
              <a:rPr lang="de-DE" sz="1400" b="1" dirty="0"/>
              <a:t>ca. 1.900 Einwohner</a:t>
            </a:r>
          </a:p>
        </p:txBody>
      </p:sp>
      <p:sp>
        <p:nvSpPr>
          <p:cNvPr id="9" name="Abgerundetes Rechteck 8" descr="abgerundetes Rechteck" title="Bild"/>
          <p:cNvSpPr/>
          <p:nvPr/>
        </p:nvSpPr>
        <p:spPr>
          <a:xfrm>
            <a:off x="3372219" y="332656"/>
            <a:ext cx="2464182" cy="1672866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feld 11" descr="Textfeld 11" title="Markt Erkheim ca. 2.900 Einwohner"/>
          <p:cNvSpPr txBox="1"/>
          <p:nvPr/>
        </p:nvSpPr>
        <p:spPr>
          <a:xfrm>
            <a:off x="3635896" y="2275617"/>
            <a:ext cx="193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Markt</a:t>
            </a:r>
            <a:r>
              <a:rPr lang="de-DE" sz="1400" dirty="0"/>
              <a:t> </a:t>
            </a:r>
            <a:r>
              <a:rPr lang="de-DE" sz="1400" b="1" dirty="0"/>
              <a:t>Erkheim</a:t>
            </a:r>
          </a:p>
          <a:p>
            <a:r>
              <a:rPr lang="de-DE" sz="1400" b="1" dirty="0"/>
              <a:t>ca. 2.900 Einwohner</a:t>
            </a:r>
          </a:p>
        </p:txBody>
      </p:sp>
      <p:sp>
        <p:nvSpPr>
          <p:cNvPr id="10" name="Abgerundetes Rechteck 9" descr="abgerundetes Rechteck9" title="Bild"/>
          <p:cNvSpPr/>
          <p:nvPr/>
        </p:nvSpPr>
        <p:spPr>
          <a:xfrm>
            <a:off x="6167877" y="314258"/>
            <a:ext cx="2364563" cy="1663417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feld 12" descr="Textfeld 11" title="Stadt Mindelheim ca, 14.000 Einwohner"/>
          <p:cNvSpPr txBox="1"/>
          <p:nvPr/>
        </p:nvSpPr>
        <p:spPr>
          <a:xfrm>
            <a:off x="6660232" y="2275617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Stadt Mindelheim</a:t>
            </a:r>
          </a:p>
          <a:p>
            <a:r>
              <a:rPr lang="de-DE" sz="1400" b="1" dirty="0"/>
              <a:t>ca. 14.000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/>
              <a:t>Einwohner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5833F-FCDB-4955-89D2-75005480AB4F}" type="slidenum">
              <a:rPr lang="de-DE" smtClean="0"/>
              <a:t>10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355838" y="4341528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de-DE" dirty="0"/>
              <a:t>Projekte  und Arbeitsgruppen zum wertschätzenden Umfeld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Organisation und Einbettung des Quartiersmanagements ins Gemeindeleben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Lokale Entwicklungsgemeinschaften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Sensibilität und Bewusstseinsschärfung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Bürgerengagement, Motivation etwas zu verändern und mitzugestalten….u.v.m.</a:t>
            </a:r>
          </a:p>
        </p:txBody>
      </p:sp>
    </p:spTree>
    <p:extLst>
      <p:ext uri="{BB962C8B-B14F-4D97-AF65-F5344CB8AC3E}">
        <p14:creationId xmlns:p14="http://schemas.microsoft.com/office/powerpoint/2010/main" val="1256992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Überschrift" title="Vernetzung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ctr"/>
            <a:r>
              <a:rPr lang="de-DE" b="1" dirty="0"/>
              <a:t>Vernetzung</a:t>
            </a:r>
          </a:p>
        </p:txBody>
      </p:sp>
      <p:pic>
        <p:nvPicPr>
          <p:cNvPr id="1026" name="Picture 2" descr="jährlich 1 Klausurtag und mind. 3 Netzwerktreffen" title="Bil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3" y="110928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 descr="Viereck" title="Sontheim, März 2012"/>
          <p:cNvSpPr txBox="1"/>
          <p:nvPr/>
        </p:nvSpPr>
        <p:spPr>
          <a:xfrm>
            <a:off x="490852" y="3647562"/>
            <a:ext cx="244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Sontheim, März 2012</a:t>
            </a:r>
          </a:p>
        </p:txBody>
      </p:sp>
      <p:sp>
        <p:nvSpPr>
          <p:cNvPr id="7" name="Textfeld 6" descr="jährlich:&#10;1 Klausurtag&#10;und mind. 3 Netzwerktreffen&#10;" title="Vernetzung der Seniorenbeauftragten"/>
          <p:cNvSpPr txBox="1"/>
          <p:nvPr/>
        </p:nvSpPr>
        <p:spPr>
          <a:xfrm>
            <a:off x="4139952" y="1340768"/>
            <a:ext cx="446449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Vernetzung der Seniorenbeauftragten:</a:t>
            </a:r>
          </a:p>
          <a:p>
            <a:endParaRPr lang="de-DE" b="1" dirty="0"/>
          </a:p>
          <a:p>
            <a:r>
              <a:rPr lang="de-DE" sz="1600" b="1" dirty="0"/>
              <a:t>jährlich:</a:t>
            </a:r>
          </a:p>
          <a:p>
            <a:r>
              <a:rPr lang="de-DE" sz="1600" dirty="0"/>
              <a:t>1 Klausurtag</a:t>
            </a:r>
          </a:p>
          <a:p>
            <a:r>
              <a:rPr lang="de-DE" sz="1600" dirty="0"/>
              <a:t>und mind. 3 Netzwerktreffen</a:t>
            </a:r>
          </a:p>
        </p:txBody>
      </p:sp>
      <p:pic>
        <p:nvPicPr>
          <p:cNvPr id="1029" name="Picture 5" descr="G:\SG12\Senioren\Seniorenkonzept\Seniorenbeauftragte\Klausurtag 2\Bilder\P1080913_zugeschnitten.jpg" title="B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2" y="3998424"/>
            <a:ext cx="4824536" cy="18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 descr="Viereck" title="Erkheim, April 2014"/>
          <p:cNvSpPr txBox="1"/>
          <p:nvPr/>
        </p:nvSpPr>
        <p:spPr>
          <a:xfrm>
            <a:off x="492279" y="5841724"/>
            <a:ext cx="244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Erkheim, April 2014</a:t>
            </a:r>
          </a:p>
        </p:txBody>
      </p:sp>
      <p:sp>
        <p:nvSpPr>
          <p:cNvPr id="6" name="Textfeld 5" descr="u.a. wurden folgende Themen behandelt:&#10;Pflegeversicherung&#10;Mobilität&#10;Beratung&#10;Hospiz&#10;Demenzhilfe&#10;Wohnen&#10;Mittagstische&#10;Vernetzung in den Gemeinden&#10;Seniorenkonzept&#10;gute Beispiele aus den Gemeinden&#10;" title="Textfeld"/>
          <p:cNvSpPr txBox="1"/>
          <p:nvPr/>
        </p:nvSpPr>
        <p:spPr>
          <a:xfrm>
            <a:off x="5580112" y="3033021"/>
            <a:ext cx="3384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u.a. wurden folgende Themen behandelt</a:t>
            </a:r>
            <a:r>
              <a:rPr lang="de-DE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Pflegeversicherung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Mobilität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Beratung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Hospiz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Demenzhilfe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Wohnen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Mittagstische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Vernetzung in den Gemeinden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Seniorenkonzept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gute Beispiele aus den Gemeinden</a:t>
            </a:r>
            <a:endParaRPr lang="de-DE" dirty="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959725" y="6356350"/>
            <a:ext cx="727075" cy="365125"/>
          </a:xfrm>
        </p:spPr>
        <p:txBody>
          <a:bodyPr/>
          <a:lstStyle/>
          <a:p>
            <a:fld id="{5615833F-FCDB-4955-89D2-75005480AB4F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090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Überschrift" title="Der gemeinsame Weg! von der Verwaltung zur Gesataltung - vom Landratsamt in die Gemeinden!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pPr algn="ctr"/>
            <a:r>
              <a:rPr lang="de-DE" b="1" dirty="0"/>
              <a:t>Der gemeinsame Weg!</a:t>
            </a:r>
            <a:br>
              <a:rPr lang="de-DE" b="1" dirty="0"/>
            </a:br>
            <a:r>
              <a:rPr lang="de-DE" sz="2000" b="1" dirty="0"/>
              <a:t>von der Verwaltung zur Gestaltung – vom Landratsamt in die Gemeinden!</a:t>
            </a:r>
          </a:p>
        </p:txBody>
      </p:sp>
      <p:pic>
        <p:nvPicPr>
          <p:cNvPr id="5123" name="Picture 3" descr="G:\SG12\Senioren\Seniorenkonzept\Expertenrunde 16.09.2011\1634 SK Handlungsfeld4.jpg" title="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2592288" cy="196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SG12\Senioren\Seniorenkonzept\Expertenrunde 16.09.2011\1626 SK Handlungsfeld1.jpg" title="Bil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64848"/>
            <a:ext cx="2520280" cy="190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SG12\Senioren\Seniorenkonzept\Expertenrunde 16.09.2011\1620 Seniorenkonzept Auftakt-Workshopreihe.jpg" title="Bi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1620"/>
            <a:ext cx="3169541" cy="17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 descr="Viereck" title="Workshop zum Seniorenkonzept, Sept. 2011"/>
          <p:cNvSpPr txBox="1"/>
          <p:nvPr/>
        </p:nvSpPr>
        <p:spPr>
          <a:xfrm>
            <a:off x="251519" y="5753456"/>
            <a:ext cx="3169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Workshop zum Seniorenkonzept, Sept. 2011</a:t>
            </a:r>
          </a:p>
        </p:txBody>
      </p:sp>
      <p:pic>
        <p:nvPicPr>
          <p:cNvPr id="5122" name="Picture 2" descr="G:\SG12\Senioren\Seniorenkonzept\Workshops\Handlungsfeld 5  Wohn und Betreuungsformen im Alter\2 Erkheim\Bilder Workshop lokale Akteure_17.05.2013\DSCN0340.JPG" title="Bil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b="21469"/>
          <a:stretch/>
        </p:blipFill>
        <p:spPr bwMode="auto">
          <a:xfrm>
            <a:off x="4771618" y="1484784"/>
            <a:ext cx="378244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 descr="Viereck" title="Arbeitsgruppe in Erkheim, Mai 2013"/>
          <p:cNvSpPr txBox="1"/>
          <p:nvPr/>
        </p:nvSpPr>
        <p:spPr>
          <a:xfrm>
            <a:off x="4771618" y="5733256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Arbeitsgruppe in Erkheim, Mai 2013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5833F-FCDB-4955-89D2-75005480AB4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234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Überschrift" title="weiterführende Informationen"/>
          <p:cNvSpPr>
            <a:spLocks noGrp="1"/>
          </p:cNvSpPr>
          <p:nvPr>
            <p:ph type="title"/>
          </p:nvPr>
        </p:nvSpPr>
        <p:spPr>
          <a:xfrm>
            <a:off x="479651" y="548680"/>
            <a:ext cx="8229600" cy="1143000"/>
          </a:xfrm>
        </p:spPr>
        <p:txBody>
          <a:bodyPr/>
          <a:lstStyle/>
          <a:p>
            <a:pPr algn="ctr"/>
            <a:r>
              <a:rPr lang="de-DE" b="1" dirty="0"/>
              <a:t>weiterführende Informationen</a:t>
            </a:r>
            <a:br>
              <a:rPr lang="de-DE" b="1" dirty="0"/>
            </a:br>
            <a:r>
              <a:rPr lang="de-DE" b="1" dirty="0"/>
              <a:t>zum Seniorenpolitischen Gesamtkonzept</a:t>
            </a:r>
            <a:br>
              <a:rPr lang="de-DE" b="1" dirty="0"/>
            </a:br>
            <a:r>
              <a:rPr lang="de-DE" b="1" dirty="0"/>
              <a:t>im Landkreis Unterallgäu</a:t>
            </a:r>
          </a:p>
        </p:txBody>
      </p:sp>
      <p:sp>
        <p:nvSpPr>
          <p:cNvPr id="3" name="Inhaltsplatzhalter 2" descr="www.unterallgaeu.de/seniorenkonzept&#10;" title="Bild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2800" dirty="0"/>
          </a:p>
          <a:p>
            <a:pPr marL="0" indent="0" algn="ctr">
              <a:buNone/>
            </a:pPr>
            <a:endParaRPr lang="de-DE" sz="2800" u="sng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de-DE" sz="2800" u="sng" dirty="0">
                <a:solidFill>
                  <a:schemeClr val="tx2"/>
                </a:solidFill>
              </a:rPr>
              <a:t>www.unterallgaeu.de/seniorenkonzept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26" name="Picture 2" descr="ältere Dame mit Laptop" title="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501009"/>
            <a:ext cx="2952328" cy="21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5833F-FCDB-4955-89D2-75005480AB4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04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90" name="Picture 6" descr="aktivie Senioren 1" title="B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" y="2276872"/>
            <a:ext cx="31321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8" name="Picture 4" descr="senioren_start" title="Bi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89" y="2276872"/>
            <a:ext cx="29527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9" name="Picture 5" descr="oma + kind1" title="Bi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9" y="2276872"/>
            <a:ext cx="305911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 descr="Textfeld" title="Vielen Dank für Ihre Aufmerksamkeit"/>
          <p:cNvSpPr txBox="1"/>
          <p:nvPr/>
        </p:nvSpPr>
        <p:spPr>
          <a:xfrm>
            <a:off x="1114996" y="4799882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Vielen Dank für Ihre Aufmerksamkeit!</a:t>
            </a:r>
          </a:p>
        </p:txBody>
      </p:sp>
      <p:sp>
        <p:nvSpPr>
          <p:cNvPr id="221187" name="Text Box 3" descr="Datum und Autor" title="Text Box"/>
          <p:cNvSpPr txBox="1">
            <a:spLocks noChangeArrowheads="1"/>
          </p:cNvSpPr>
          <p:nvPr/>
        </p:nvSpPr>
        <p:spPr bwMode="auto">
          <a:xfrm>
            <a:off x="6228184" y="5537499"/>
            <a:ext cx="1656556" cy="67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sz="1800" i="1" dirty="0"/>
              <a:t>29.04.2014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sz="1800" i="1" dirty="0"/>
              <a:t>Hubert </a:t>
            </a:r>
            <a:r>
              <a:rPr lang="de-DE" sz="1800" i="1" dirty="0" err="1"/>
              <a:t>Plepla</a:t>
            </a:r>
            <a:endParaRPr lang="de-DE" sz="1800" i="1" dirty="0"/>
          </a:p>
        </p:txBody>
      </p:sp>
      <p:sp>
        <p:nvSpPr>
          <p:cNvPr id="3" name="Titel 2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Dank für die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32261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Überschrift" title="demografiscdhe und soziale Trends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94122"/>
          </a:xfrm>
        </p:spPr>
        <p:txBody>
          <a:bodyPr/>
          <a:lstStyle/>
          <a:p>
            <a:pPr algn="ctr"/>
            <a:r>
              <a:rPr lang="de-DE" b="1" dirty="0"/>
              <a:t>demografische und soziale Trends</a:t>
            </a:r>
            <a:br>
              <a:rPr lang="de-DE" b="1" dirty="0"/>
            </a:br>
            <a:r>
              <a:rPr lang="de-DE" sz="2400" b="1" dirty="0"/>
              <a:t>ländlicher Raum</a:t>
            </a:r>
          </a:p>
        </p:txBody>
      </p:sp>
      <p:sp>
        <p:nvSpPr>
          <p:cNvPr id="3" name="Inhaltsplatzhalter 2" descr="mehr ältere – weniger junge Menschen&#10;&#10;Wegzug vieler junger Menschen in die großen Zentren&#10;&#10;Umzug/Zuzug von älteren Menschen in die Kleinstädte&#10;&#10;Veränderungen in der Familienstruktur&#10;&#10;aber… mehr „Humankapital“&#10;" title="ländlicher Raum"/>
          <p:cNvSpPr>
            <a:spLocks noGrp="1"/>
          </p:cNvSpPr>
          <p:nvPr>
            <p:ph sz="half" idx="1"/>
          </p:nvPr>
        </p:nvSpPr>
        <p:spPr>
          <a:xfrm>
            <a:off x="683568" y="1628800"/>
            <a:ext cx="4258816" cy="41764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sz="900" dirty="0"/>
          </a:p>
          <a:p>
            <a:r>
              <a:rPr lang="de-DE" sz="2200" dirty="0"/>
              <a:t>mehr ältere – weniger junge Menschen</a:t>
            </a:r>
          </a:p>
          <a:p>
            <a:pPr marL="0" indent="0">
              <a:buNone/>
            </a:pPr>
            <a:endParaRPr lang="de-DE" sz="900" dirty="0"/>
          </a:p>
          <a:p>
            <a:r>
              <a:rPr lang="de-DE" sz="2200" dirty="0"/>
              <a:t>Wegzug vieler junger Menschen in die großen Zentren</a:t>
            </a:r>
          </a:p>
          <a:p>
            <a:pPr marL="0" indent="0">
              <a:buNone/>
            </a:pPr>
            <a:endParaRPr lang="de-DE" sz="900" dirty="0"/>
          </a:p>
          <a:p>
            <a:r>
              <a:rPr lang="de-DE" sz="2200" dirty="0"/>
              <a:t>Umzug/Zuzug von älteren Menschen in die Kleinstädte</a:t>
            </a:r>
          </a:p>
          <a:p>
            <a:pPr marL="0" indent="0">
              <a:buNone/>
            </a:pPr>
            <a:endParaRPr lang="de-DE" sz="900" dirty="0"/>
          </a:p>
          <a:p>
            <a:r>
              <a:rPr lang="de-DE" sz="2200" dirty="0"/>
              <a:t>Veränderungen in der Familienstruktur</a:t>
            </a:r>
          </a:p>
          <a:p>
            <a:pPr marL="0" indent="0">
              <a:buNone/>
            </a:pPr>
            <a:endParaRPr lang="de-DE" sz="900" dirty="0"/>
          </a:p>
          <a:p>
            <a:r>
              <a:rPr lang="de-DE" sz="2200" dirty="0"/>
              <a:t>aber… mehr „Humankapital“</a:t>
            </a:r>
          </a:p>
          <a:p>
            <a:pPr marL="0" indent="0">
              <a:buNone/>
            </a:pPr>
            <a:endParaRPr lang="de-DE" sz="2500" dirty="0"/>
          </a:p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endParaRPr lang="de-DE" sz="800" dirty="0"/>
          </a:p>
        </p:txBody>
      </p:sp>
      <p:pic>
        <p:nvPicPr>
          <p:cNvPr id="1030" name="Picture 6" descr="Kirche mit Dorf" title="Bi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2538805" cy="316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 descr="136.000 Einwohner&#10;2 Städte, 12 Märkte, 38 Gemeinden&#10;ländlicher Raum mit Streusiedlungen&#10;" title="Landkreis Unterallgäu"/>
          <p:cNvSpPr txBox="1"/>
          <p:nvPr/>
        </p:nvSpPr>
        <p:spPr>
          <a:xfrm>
            <a:off x="5262284" y="4596666"/>
            <a:ext cx="39074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Landkreis Unterallgäu</a:t>
            </a:r>
          </a:p>
          <a:p>
            <a:r>
              <a:rPr lang="de-DE" dirty="0"/>
              <a:t>136.000 Einwohner</a:t>
            </a:r>
          </a:p>
          <a:p>
            <a:r>
              <a:rPr lang="de-DE" dirty="0"/>
              <a:t>2 Städte, 12 Märkte, 38 Gemeinden</a:t>
            </a:r>
          </a:p>
          <a:p>
            <a:r>
              <a:rPr lang="de-DE" dirty="0"/>
              <a:t>ländlicher Raum mit Streusiedlungen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5833F-FCDB-4955-89D2-75005480AB4F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881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Überschrift" title="Folie"/>
          <p:cNvSpPr>
            <a:spLocks noGrp="1"/>
          </p:cNvSpPr>
          <p:nvPr>
            <p:ph type="title"/>
          </p:nvPr>
        </p:nvSpPr>
        <p:spPr>
          <a:xfrm>
            <a:off x="421196" y="260648"/>
            <a:ext cx="8229600" cy="706090"/>
          </a:xfrm>
        </p:spPr>
        <p:txBody>
          <a:bodyPr/>
          <a:lstStyle/>
          <a:p>
            <a:pPr algn="ctr"/>
            <a:r>
              <a:rPr lang="de-DE" b="1" dirty="0"/>
              <a:t>Die Umsetzung</a:t>
            </a:r>
          </a:p>
        </p:txBody>
      </p:sp>
      <p:sp>
        <p:nvSpPr>
          <p:cNvPr id="11" name="Freihandform 10" descr="vom Endbericht" title="Viereck"/>
          <p:cNvSpPr/>
          <p:nvPr/>
        </p:nvSpPr>
        <p:spPr>
          <a:xfrm>
            <a:off x="1046482" y="949562"/>
            <a:ext cx="2229379" cy="1575174"/>
          </a:xfrm>
          <a:custGeom>
            <a:avLst/>
            <a:gdLst>
              <a:gd name="connsiteX0" fmla="*/ 0 w 2229379"/>
              <a:gd name="connsiteY0" fmla="*/ 262534 h 1575174"/>
              <a:gd name="connsiteX1" fmla="*/ 262534 w 2229379"/>
              <a:gd name="connsiteY1" fmla="*/ 0 h 1575174"/>
              <a:gd name="connsiteX2" fmla="*/ 1966845 w 2229379"/>
              <a:gd name="connsiteY2" fmla="*/ 0 h 1575174"/>
              <a:gd name="connsiteX3" fmla="*/ 2229379 w 2229379"/>
              <a:gd name="connsiteY3" fmla="*/ 262534 h 1575174"/>
              <a:gd name="connsiteX4" fmla="*/ 2229379 w 2229379"/>
              <a:gd name="connsiteY4" fmla="*/ 1312640 h 1575174"/>
              <a:gd name="connsiteX5" fmla="*/ 1966845 w 2229379"/>
              <a:gd name="connsiteY5" fmla="*/ 1575174 h 1575174"/>
              <a:gd name="connsiteX6" fmla="*/ 262534 w 2229379"/>
              <a:gd name="connsiteY6" fmla="*/ 1575174 h 1575174"/>
              <a:gd name="connsiteX7" fmla="*/ 0 w 2229379"/>
              <a:gd name="connsiteY7" fmla="*/ 1312640 h 1575174"/>
              <a:gd name="connsiteX8" fmla="*/ 0 w 2229379"/>
              <a:gd name="connsiteY8" fmla="*/ 262534 h 157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9379" h="1575174">
                <a:moveTo>
                  <a:pt x="0" y="262534"/>
                </a:moveTo>
                <a:cubicBezTo>
                  <a:pt x="0" y="117540"/>
                  <a:pt x="117540" y="0"/>
                  <a:pt x="262534" y="0"/>
                </a:cubicBezTo>
                <a:lnTo>
                  <a:pt x="1966845" y="0"/>
                </a:lnTo>
                <a:cubicBezTo>
                  <a:pt x="2111839" y="0"/>
                  <a:pt x="2229379" y="117540"/>
                  <a:pt x="2229379" y="262534"/>
                </a:cubicBezTo>
                <a:lnTo>
                  <a:pt x="2229379" y="1312640"/>
                </a:lnTo>
                <a:cubicBezTo>
                  <a:pt x="2229379" y="1457634"/>
                  <a:pt x="2111839" y="1575174"/>
                  <a:pt x="1966845" y="1575174"/>
                </a:cubicBezTo>
                <a:lnTo>
                  <a:pt x="262534" y="1575174"/>
                </a:lnTo>
                <a:cubicBezTo>
                  <a:pt x="117540" y="1575174"/>
                  <a:pt x="0" y="1457634"/>
                  <a:pt x="0" y="1312640"/>
                </a:cubicBezTo>
                <a:lnTo>
                  <a:pt x="0" y="26253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004" tIns="135949" rIns="195004" bIns="135949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3100" kern="1200" dirty="0"/>
              <a:t>vom Endbericht</a:t>
            </a:r>
          </a:p>
        </p:txBody>
      </p:sp>
      <p:sp>
        <p:nvSpPr>
          <p:cNvPr id="10" name="Freihandform 9" descr="vom Endbericht&#10;" title="Die Umsetzung"/>
          <p:cNvSpPr/>
          <p:nvPr/>
        </p:nvSpPr>
        <p:spPr>
          <a:xfrm>
            <a:off x="3349298" y="1101523"/>
            <a:ext cx="5253703" cy="1260139"/>
          </a:xfrm>
          <a:custGeom>
            <a:avLst/>
            <a:gdLst>
              <a:gd name="connsiteX0" fmla="*/ 210027 w 1260139"/>
              <a:gd name="connsiteY0" fmla="*/ 0 h 5253703"/>
              <a:gd name="connsiteX1" fmla="*/ 1050112 w 1260139"/>
              <a:gd name="connsiteY1" fmla="*/ 0 h 5253703"/>
              <a:gd name="connsiteX2" fmla="*/ 1260139 w 1260139"/>
              <a:gd name="connsiteY2" fmla="*/ 210027 h 5253703"/>
              <a:gd name="connsiteX3" fmla="*/ 1260139 w 1260139"/>
              <a:gd name="connsiteY3" fmla="*/ 5253703 h 5253703"/>
              <a:gd name="connsiteX4" fmla="*/ 1260139 w 1260139"/>
              <a:gd name="connsiteY4" fmla="*/ 5253703 h 5253703"/>
              <a:gd name="connsiteX5" fmla="*/ 0 w 1260139"/>
              <a:gd name="connsiteY5" fmla="*/ 5253703 h 5253703"/>
              <a:gd name="connsiteX6" fmla="*/ 0 w 1260139"/>
              <a:gd name="connsiteY6" fmla="*/ 5253703 h 5253703"/>
              <a:gd name="connsiteX7" fmla="*/ 0 w 1260139"/>
              <a:gd name="connsiteY7" fmla="*/ 210027 h 5253703"/>
              <a:gd name="connsiteX8" fmla="*/ 210027 w 1260139"/>
              <a:gd name="connsiteY8" fmla="*/ 0 h 525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0139" h="5253703">
                <a:moveTo>
                  <a:pt x="1260139" y="875633"/>
                </a:moveTo>
                <a:lnTo>
                  <a:pt x="1260139" y="4378070"/>
                </a:lnTo>
                <a:cubicBezTo>
                  <a:pt x="1260139" y="4861670"/>
                  <a:pt x="1237585" y="5253703"/>
                  <a:pt x="1209762" y="5253703"/>
                </a:cubicBezTo>
                <a:lnTo>
                  <a:pt x="0" y="5253703"/>
                </a:lnTo>
                <a:lnTo>
                  <a:pt x="0" y="5253703"/>
                </a:lnTo>
                <a:lnTo>
                  <a:pt x="0" y="0"/>
                </a:lnTo>
                <a:lnTo>
                  <a:pt x="0" y="0"/>
                </a:lnTo>
                <a:lnTo>
                  <a:pt x="1209762" y="0"/>
                </a:lnTo>
                <a:cubicBezTo>
                  <a:pt x="1237585" y="0"/>
                  <a:pt x="1260139" y="392033"/>
                  <a:pt x="1260139" y="875633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3841" tIns="183434" rIns="305354" bIns="183436" numCol="1" spcCol="1270" anchor="ctr" anchorCtr="0">
            <a:noAutofit/>
          </a:bodyPr>
          <a:lstStyle/>
          <a:p>
            <a:pPr marL="285750" lvl="1" indent="-285750" algn="l" defTabSz="2844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de-DE" sz="6400" kern="1200" dirty="0"/>
          </a:p>
        </p:txBody>
      </p:sp>
      <p:pic>
        <p:nvPicPr>
          <p:cNvPr id="5" name="Picture 10" descr="HS-Weingarten" title="Viere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82393"/>
            <a:ext cx="2088232" cy="80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INIFES-Logo_klein" title="Viere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73566"/>
            <a:ext cx="648072" cy="93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 descr="Internationales Institut &#10;für Empirische Sozialökonomie &#10;gGmbH – Stadtbergen&#10;" title="Viereck"/>
          <p:cNvSpPr/>
          <p:nvPr/>
        </p:nvSpPr>
        <p:spPr>
          <a:xfrm>
            <a:off x="6455076" y="1441839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Internationales Institut </a:t>
            </a:r>
          </a:p>
          <a:p>
            <a:r>
              <a:rPr lang="de-DE" sz="1200" dirty="0"/>
              <a:t>für Empirische Sozialökonomie </a:t>
            </a:r>
          </a:p>
          <a:p>
            <a:r>
              <a:rPr lang="de-DE" sz="1200" dirty="0" err="1"/>
              <a:t>gGmbH</a:t>
            </a:r>
            <a:r>
              <a:rPr lang="de-DE" sz="1200" dirty="0"/>
              <a:t> – Stadtbergen</a:t>
            </a:r>
          </a:p>
        </p:txBody>
      </p:sp>
      <p:sp>
        <p:nvSpPr>
          <p:cNvPr id="13" name="Freihandform 12" descr="zum Konzept" title="Viereck"/>
          <p:cNvSpPr/>
          <p:nvPr/>
        </p:nvSpPr>
        <p:spPr>
          <a:xfrm>
            <a:off x="1046482" y="2680005"/>
            <a:ext cx="2227172" cy="1575174"/>
          </a:xfrm>
          <a:custGeom>
            <a:avLst/>
            <a:gdLst>
              <a:gd name="connsiteX0" fmla="*/ 0 w 2227172"/>
              <a:gd name="connsiteY0" fmla="*/ 262534 h 1575174"/>
              <a:gd name="connsiteX1" fmla="*/ 262534 w 2227172"/>
              <a:gd name="connsiteY1" fmla="*/ 0 h 1575174"/>
              <a:gd name="connsiteX2" fmla="*/ 1964638 w 2227172"/>
              <a:gd name="connsiteY2" fmla="*/ 0 h 1575174"/>
              <a:gd name="connsiteX3" fmla="*/ 2227172 w 2227172"/>
              <a:gd name="connsiteY3" fmla="*/ 262534 h 1575174"/>
              <a:gd name="connsiteX4" fmla="*/ 2227172 w 2227172"/>
              <a:gd name="connsiteY4" fmla="*/ 1312640 h 1575174"/>
              <a:gd name="connsiteX5" fmla="*/ 1964638 w 2227172"/>
              <a:gd name="connsiteY5" fmla="*/ 1575174 h 1575174"/>
              <a:gd name="connsiteX6" fmla="*/ 262534 w 2227172"/>
              <a:gd name="connsiteY6" fmla="*/ 1575174 h 1575174"/>
              <a:gd name="connsiteX7" fmla="*/ 0 w 2227172"/>
              <a:gd name="connsiteY7" fmla="*/ 1312640 h 1575174"/>
              <a:gd name="connsiteX8" fmla="*/ 0 w 2227172"/>
              <a:gd name="connsiteY8" fmla="*/ 262534 h 157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7172" h="1575174">
                <a:moveTo>
                  <a:pt x="0" y="262534"/>
                </a:moveTo>
                <a:cubicBezTo>
                  <a:pt x="0" y="117540"/>
                  <a:pt x="117540" y="0"/>
                  <a:pt x="262534" y="0"/>
                </a:cubicBezTo>
                <a:lnTo>
                  <a:pt x="1964638" y="0"/>
                </a:lnTo>
                <a:cubicBezTo>
                  <a:pt x="2109632" y="0"/>
                  <a:pt x="2227172" y="117540"/>
                  <a:pt x="2227172" y="262534"/>
                </a:cubicBezTo>
                <a:lnTo>
                  <a:pt x="2227172" y="1312640"/>
                </a:lnTo>
                <a:cubicBezTo>
                  <a:pt x="2227172" y="1457634"/>
                  <a:pt x="2109632" y="1575174"/>
                  <a:pt x="1964638" y="1575174"/>
                </a:cubicBezTo>
                <a:lnTo>
                  <a:pt x="262534" y="1575174"/>
                </a:lnTo>
                <a:cubicBezTo>
                  <a:pt x="117540" y="1575174"/>
                  <a:pt x="0" y="1457634"/>
                  <a:pt x="0" y="1312640"/>
                </a:cubicBezTo>
                <a:lnTo>
                  <a:pt x="0" y="26253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004" tIns="135949" rIns="195004" bIns="135949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3100" kern="1200" dirty="0"/>
              <a:t>zum Konzept</a:t>
            </a:r>
          </a:p>
        </p:txBody>
      </p:sp>
      <p:sp>
        <p:nvSpPr>
          <p:cNvPr id="12" name="Freihandform 11" descr="zum Konzept" title="Die Umsetzung"/>
          <p:cNvSpPr/>
          <p:nvPr/>
        </p:nvSpPr>
        <p:spPr>
          <a:xfrm>
            <a:off x="3273654" y="2603497"/>
            <a:ext cx="5248573" cy="1728193"/>
          </a:xfrm>
          <a:custGeom>
            <a:avLst/>
            <a:gdLst>
              <a:gd name="connsiteX0" fmla="*/ 288038 w 1728193"/>
              <a:gd name="connsiteY0" fmla="*/ 0 h 5248573"/>
              <a:gd name="connsiteX1" fmla="*/ 1440155 w 1728193"/>
              <a:gd name="connsiteY1" fmla="*/ 0 h 5248573"/>
              <a:gd name="connsiteX2" fmla="*/ 1728193 w 1728193"/>
              <a:gd name="connsiteY2" fmla="*/ 288038 h 5248573"/>
              <a:gd name="connsiteX3" fmla="*/ 1728193 w 1728193"/>
              <a:gd name="connsiteY3" fmla="*/ 5248573 h 5248573"/>
              <a:gd name="connsiteX4" fmla="*/ 1728193 w 1728193"/>
              <a:gd name="connsiteY4" fmla="*/ 5248573 h 5248573"/>
              <a:gd name="connsiteX5" fmla="*/ 0 w 1728193"/>
              <a:gd name="connsiteY5" fmla="*/ 5248573 h 5248573"/>
              <a:gd name="connsiteX6" fmla="*/ 0 w 1728193"/>
              <a:gd name="connsiteY6" fmla="*/ 5248573 h 5248573"/>
              <a:gd name="connsiteX7" fmla="*/ 0 w 1728193"/>
              <a:gd name="connsiteY7" fmla="*/ 288038 h 5248573"/>
              <a:gd name="connsiteX8" fmla="*/ 288038 w 1728193"/>
              <a:gd name="connsiteY8" fmla="*/ 0 h 524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8193" h="5248573">
                <a:moveTo>
                  <a:pt x="1728193" y="874780"/>
                </a:moveTo>
                <a:lnTo>
                  <a:pt x="1728193" y="4373793"/>
                </a:lnTo>
                <a:cubicBezTo>
                  <a:pt x="1728193" y="4856921"/>
                  <a:pt x="1685731" y="5248573"/>
                  <a:pt x="1633351" y="5248573"/>
                </a:cubicBezTo>
                <a:lnTo>
                  <a:pt x="0" y="5248573"/>
                </a:lnTo>
                <a:lnTo>
                  <a:pt x="0" y="5248573"/>
                </a:lnTo>
                <a:lnTo>
                  <a:pt x="0" y="0"/>
                </a:lnTo>
                <a:lnTo>
                  <a:pt x="0" y="0"/>
                </a:lnTo>
                <a:lnTo>
                  <a:pt x="1633351" y="0"/>
                </a:lnTo>
                <a:cubicBezTo>
                  <a:pt x="1685731" y="0"/>
                  <a:pt x="1728193" y="391652"/>
                  <a:pt x="1728193" y="874780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3841" tIns="206282" rIns="328202" bIns="206284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/>
              <a:t>Auswertung der Daten und Aussagen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/>
              <a:t>Pflegebedarfsplanung 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/>
              <a:t>Berücksichtigung der demografischen Anforderungen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/>
              <a:t>Handlungsfelder und Schwerpunkte herausarbeiten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/>
              <a:t>Vorgehensweisen für den lokalen Raum entwickeln / Sozialraumgestaltung</a:t>
            </a:r>
          </a:p>
        </p:txBody>
      </p:sp>
      <p:sp>
        <p:nvSpPr>
          <p:cNvPr id="15" name="Freihandform 14" descr="zur Strategie" title="Viereck"/>
          <p:cNvSpPr/>
          <p:nvPr/>
        </p:nvSpPr>
        <p:spPr>
          <a:xfrm>
            <a:off x="1046482" y="4410448"/>
            <a:ext cx="2229379" cy="1575174"/>
          </a:xfrm>
          <a:custGeom>
            <a:avLst/>
            <a:gdLst>
              <a:gd name="connsiteX0" fmla="*/ 0 w 2229379"/>
              <a:gd name="connsiteY0" fmla="*/ 262534 h 1575174"/>
              <a:gd name="connsiteX1" fmla="*/ 262534 w 2229379"/>
              <a:gd name="connsiteY1" fmla="*/ 0 h 1575174"/>
              <a:gd name="connsiteX2" fmla="*/ 1966845 w 2229379"/>
              <a:gd name="connsiteY2" fmla="*/ 0 h 1575174"/>
              <a:gd name="connsiteX3" fmla="*/ 2229379 w 2229379"/>
              <a:gd name="connsiteY3" fmla="*/ 262534 h 1575174"/>
              <a:gd name="connsiteX4" fmla="*/ 2229379 w 2229379"/>
              <a:gd name="connsiteY4" fmla="*/ 1312640 h 1575174"/>
              <a:gd name="connsiteX5" fmla="*/ 1966845 w 2229379"/>
              <a:gd name="connsiteY5" fmla="*/ 1575174 h 1575174"/>
              <a:gd name="connsiteX6" fmla="*/ 262534 w 2229379"/>
              <a:gd name="connsiteY6" fmla="*/ 1575174 h 1575174"/>
              <a:gd name="connsiteX7" fmla="*/ 0 w 2229379"/>
              <a:gd name="connsiteY7" fmla="*/ 1312640 h 1575174"/>
              <a:gd name="connsiteX8" fmla="*/ 0 w 2229379"/>
              <a:gd name="connsiteY8" fmla="*/ 262534 h 157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9379" h="1575174">
                <a:moveTo>
                  <a:pt x="0" y="262534"/>
                </a:moveTo>
                <a:cubicBezTo>
                  <a:pt x="0" y="117540"/>
                  <a:pt x="117540" y="0"/>
                  <a:pt x="262534" y="0"/>
                </a:cubicBezTo>
                <a:lnTo>
                  <a:pt x="1966845" y="0"/>
                </a:lnTo>
                <a:cubicBezTo>
                  <a:pt x="2111839" y="0"/>
                  <a:pt x="2229379" y="117540"/>
                  <a:pt x="2229379" y="262534"/>
                </a:cubicBezTo>
                <a:lnTo>
                  <a:pt x="2229379" y="1312640"/>
                </a:lnTo>
                <a:cubicBezTo>
                  <a:pt x="2229379" y="1457634"/>
                  <a:pt x="2111839" y="1575174"/>
                  <a:pt x="1966845" y="1575174"/>
                </a:cubicBezTo>
                <a:lnTo>
                  <a:pt x="262534" y="1575174"/>
                </a:lnTo>
                <a:cubicBezTo>
                  <a:pt x="117540" y="1575174"/>
                  <a:pt x="0" y="1457634"/>
                  <a:pt x="0" y="1312640"/>
                </a:cubicBezTo>
                <a:lnTo>
                  <a:pt x="0" y="26253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5004" tIns="135949" rIns="195004" bIns="135949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3100" kern="1200" dirty="0"/>
              <a:t>zur Strategie</a:t>
            </a:r>
          </a:p>
        </p:txBody>
      </p:sp>
      <p:sp>
        <p:nvSpPr>
          <p:cNvPr id="14" name="Freihandform 13" descr="zur Strategie" title="Die Umsetzung"/>
          <p:cNvSpPr/>
          <p:nvPr/>
        </p:nvSpPr>
        <p:spPr>
          <a:xfrm>
            <a:off x="3275861" y="4451837"/>
            <a:ext cx="5253704" cy="1492397"/>
          </a:xfrm>
          <a:custGeom>
            <a:avLst/>
            <a:gdLst>
              <a:gd name="connsiteX0" fmla="*/ 248738 w 1492396"/>
              <a:gd name="connsiteY0" fmla="*/ 0 h 5253703"/>
              <a:gd name="connsiteX1" fmla="*/ 1243658 w 1492396"/>
              <a:gd name="connsiteY1" fmla="*/ 0 h 5253703"/>
              <a:gd name="connsiteX2" fmla="*/ 1492396 w 1492396"/>
              <a:gd name="connsiteY2" fmla="*/ 248738 h 5253703"/>
              <a:gd name="connsiteX3" fmla="*/ 1492396 w 1492396"/>
              <a:gd name="connsiteY3" fmla="*/ 5253703 h 5253703"/>
              <a:gd name="connsiteX4" fmla="*/ 1492396 w 1492396"/>
              <a:gd name="connsiteY4" fmla="*/ 5253703 h 5253703"/>
              <a:gd name="connsiteX5" fmla="*/ 0 w 1492396"/>
              <a:gd name="connsiteY5" fmla="*/ 5253703 h 5253703"/>
              <a:gd name="connsiteX6" fmla="*/ 0 w 1492396"/>
              <a:gd name="connsiteY6" fmla="*/ 5253703 h 5253703"/>
              <a:gd name="connsiteX7" fmla="*/ 0 w 1492396"/>
              <a:gd name="connsiteY7" fmla="*/ 248738 h 5253703"/>
              <a:gd name="connsiteX8" fmla="*/ 248738 w 1492396"/>
              <a:gd name="connsiteY8" fmla="*/ 0 h 525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2396" h="5253703">
                <a:moveTo>
                  <a:pt x="1492396" y="875637"/>
                </a:moveTo>
                <a:lnTo>
                  <a:pt x="1492396" y="4378066"/>
                </a:lnTo>
                <a:cubicBezTo>
                  <a:pt x="1492396" y="4861665"/>
                  <a:pt x="1460761" y="5253701"/>
                  <a:pt x="1421738" y="5253701"/>
                </a:cubicBezTo>
                <a:lnTo>
                  <a:pt x="0" y="5253701"/>
                </a:lnTo>
                <a:lnTo>
                  <a:pt x="0" y="5253701"/>
                </a:lnTo>
                <a:lnTo>
                  <a:pt x="0" y="2"/>
                </a:lnTo>
                <a:lnTo>
                  <a:pt x="0" y="2"/>
                </a:lnTo>
                <a:lnTo>
                  <a:pt x="1421738" y="2"/>
                </a:lnTo>
                <a:cubicBezTo>
                  <a:pt x="1460761" y="2"/>
                  <a:pt x="1492396" y="392038"/>
                  <a:pt x="1492396" y="875637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3841" tIns="194774" rIns="316693" bIns="194773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/>
              <a:t>Einbezug der Akteure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/>
              <a:t>Verbindlichkeit in der Ausführung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de-DE" sz="1400" kern="1200" dirty="0"/>
              <a:t>Transparenz im Handeln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5833F-FCDB-4955-89D2-75005480AB4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41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Überschrift" title="Vorgehensweise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de-DE" b="1" dirty="0"/>
              <a:t>Vorgehensweise</a:t>
            </a:r>
          </a:p>
        </p:txBody>
      </p:sp>
      <p:grpSp>
        <p:nvGrpSpPr>
          <p:cNvPr id="7" name="Gruppieren 6" descr="Überschriften" title="Vorgehensweise"/>
          <p:cNvGrpSpPr/>
          <p:nvPr/>
        </p:nvGrpSpPr>
        <p:grpSpPr>
          <a:xfrm>
            <a:off x="380092" y="1052736"/>
            <a:ext cx="8222897" cy="648072"/>
            <a:chOff x="380092" y="1052736"/>
            <a:chExt cx="8222897" cy="648072"/>
          </a:xfrm>
        </p:grpSpPr>
        <p:sp>
          <p:nvSpPr>
            <p:cNvPr id="8" name="Freihandform 7" descr="Pfeil" title="Einbezug"/>
            <p:cNvSpPr/>
            <p:nvPr/>
          </p:nvSpPr>
          <p:spPr>
            <a:xfrm>
              <a:off x="380092" y="1052736"/>
              <a:ext cx="2855977" cy="648072"/>
            </a:xfrm>
            <a:custGeom>
              <a:avLst/>
              <a:gdLst>
                <a:gd name="connsiteX0" fmla="*/ 0 w 2855977"/>
                <a:gd name="connsiteY0" fmla="*/ 0 h 648072"/>
                <a:gd name="connsiteX1" fmla="*/ 2531941 w 2855977"/>
                <a:gd name="connsiteY1" fmla="*/ 0 h 648072"/>
                <a:gd name="connsiteX2" fmla="*/ 2855977 w 2855977"/>
                <a:gd name="connsiteY2" fmla="*/ 324036 h 648072"/>
                <a:gd name="connsiteX3" fmla="*/ 2531941 w 2855977"/>
                <a:gd name="connsiteY3" fmla="*/ 648072 h 648072"/>
                <a:gd name="connsiteX4" fmla="*/ 0 w 2855977"/>
                <a:gd name="connsiteY4" fmla="*/ 648072 h 648072"/>
                <a:gd name="connsiteX5" fmla="*/ 324036 w 2855977"/>
                <a:gd name="connsiteY5" fmla="*/ 324036 h 648072"/>
                <a:gd name="connsiteX6" fmla="*/ 0 w 2855977"/>
                <a:gd name="connsiteY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5977" h="648072">
                  <a:moveTo>
                    <a:pt x="0" y="0"/>
                  </a:moveTo>
                  <a:lnTo>
                    <a:pt x="2531941" y="0"/>
                  </a:lnTo>
                  <a:lnTo>
                    <a:pt x="2855977" y="324036"/>
                  </a:lnTo>
                  <a:lnTo>
                    <a:pt x="2531941" y="648072"/>
                  </a:lnTo>
                  <a:lnTo>
                    <a:pt x="0" y="648072"/>
                  </a:lnTo>
                  <a:lnTo>
                    <a:pt x="324036" y="3240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6050" tIns="37338" rIns="361374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800" kern="1200" dirty="0"/>
                <a:t>Einbezug</a:t>
              </a:r>
            </a:p>
          </p:txBody>
        </p:sp>
        <p:sp>
          <p:nvSpPr>
            <p:cNvPr id="9" name="Freihandform 8" descr="Pfeil" title="Verbindlichkeit"/>
            <p:cNvSpPr/>
            <p:nvPr/>
          </p:nvSpPr>
          <p:spPr>
            <a:xfrm>
              <a:off x="2937906" y="1052736"/>
              <a:ext cx="2981622" cy="648072"/>
            </a:xfrm>
            <a:custGeom>
              <a:avLst/>
              <a:gdLst>
                <a:gd name="connsiteX0" fmla="*/ 0 w 2981622"/>
                <a:gd name="connsiteY0" fmla="*/ 0 h 648072"/>
                <a:gd name="connsiteX1" fmla="*/ 2657586 w 2981622"/>
                <a:gd name="connsiteY1" fmla="*/ 0 h 648072"/>
                <a:gd name="connsiteX2" fmla="*/ 2981622 w 2981622"/>
                <a:gd name="connsiteY2" fmla="*/ 324036 h 648072"/>
                <a:gd name="connsiteX3" fmla="*/ 2657586 w 2981622"/>
                <a:gd name="connsiteY3" fmla="*/ 648072 h 648072"/>
                <a:gd name="connsiteX4" fmla="*/ 0 w 2981622"/>
                <a:gd name="connsiteY4" fmla="*/ 648072 h 648072"/>
                <a:gd name="connsiteX5" fmla="*/ 324036 w 2981622"/>
                <a:gd name="connsiteY5" fmla="*/ 324036 h 648072"/>
                <a:gd name="connsiteX6" fmla="*/ 0 w 2981622"/>
                <a:gd name="connsiteY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1622" h="648072">
                  <a:moveTo>
                    <a:pt x="0" y="0"/>
                  </a:moveTo>
                  <a:lnTo>
                    <a:pt x="2657586" y="0"/>
                  </a:lnTo>
                  <a:lnTo>
                    <a:pt x="2981622" y="324036"/>
                  </a:lnTo>
                  <a:lnTo>
                    <a:pt x="2657586" y="648072"/>
                  </a:lnTo>
                  <a:lnTo>
                    <a:pt x="0" y="648072"/>
                  </a:lnTo>
                  <a:lnTo>
                    <a:pt x="324036" y="3240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6050" tIns="37338" rIns="361374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800" kern="1200" dirty="0"/>
                <a:t>Verbindlichkeit</a:t>
              </a:r>
            </a:p>
          </p:txBody>
        </p:sp>
        <p:sp>
          <p:nvSpPr>
            <p:cNvPr id="10" name="Freihandform 9" descr="Pfeil" title="Transparenz"/>
            <p:cNvSpPr/>
            <p:nvPr/>
          </p:nvSpPr>
          <p:spPr>
            <a:xfrm>
              <a:off x="5621367" y="1052736"/>
              <a:ext cx="2981622" cy="648072"/>
            </a:xfrm>
            <a:custGeom>
              <a:avLst/>
              <a:gdLst>
                <a:gd name="connsiteX0" fmla="*/ 0 w 2981622"/>
                <a:gd name="connsiteY0" fmla="*/ 0 h 648072"/>
                <a:gd name="connsiteX1" fmla="*/ 2657586 w 2981622"/>
                <a:gd name="connsiteY1" fmla="*/ 0 h 648072"/>
                <a:gd name="connsiteX2" fmla="*/ 2981622 w 2981622"/>
                <a:gd name="connsiteY2" fmla="*/ 324036 h 648072"/>
                <a:gd name="connsiteX3" fmla="*/ 2657586 w 2981622"/>
                <a:gd name="connsiteY3" fmla="*/ 648072 h 648072"/>
                <a:gd name="connsiteX4" fmla="*/ 0 w 2981622"/>
                <a:gd name="connsiteY4" fmla="*/ 648072 h 648072"/>
                <a:gd name="connsiteX5" fmla="*/ 324036 w 2981622"/>
                <a:gd name="connsiteY5" fmla="*/ 324036 h 648072"/>
                <a:gd name="connsiteX6" fmla="*/ 0 w 2981622"/>
                <a:gd name="connsiteY6" fmla="*/ 0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1622" h="648072">
                  <a:moveTo>
                    <a:pt x="0" y="0"/>
                  </a:moveTo>
                  <a:lnTo>
                    <a:pt x="2657586" y="0"/>
                  </a:lnTo>
                  <a:lnTo>
                    <a:pt x="2981622" y="324036"/>
                  </a:lnTo>
                  <a:lnTo>
                    <a:pt x="2657586" y="648072"/>
                  </a:lnTo>
                  <a:lnTo>
                    <a:pt x="0" y="648072"/>
                  </a:lnTo>
                  <a:lnTo>
                    <a:pt x="324036" y="3240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6050" tIns="37338" rIns="361374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800" kern="1200" dirty="0"/>
                <a:t>Transparenz</a:t>
              </a:r>
            </a:p>
          </p:txBody>
        </p:sp>
      </p:grpSp>
      <p:sp>
        <p:nvSpPr>
          <p:cNvPr id="3" name="Inhaltsplatzhalter 2" descr="Planung und Umsetzungsbegleitung von Projekten&#10;Beratung und Begleitung von Gemeinden zu den Themen der Seniorenarbeit&#10;Information und Unterstützung der Seniorenbeauftragten der Unterallgäuer Gemeinden&#10;Vernetzung und Koordination der Akteure der Seniorenarbeit im LArbeitsgruppen zu den Handlungsfeldern aus dem Seniorenkonzept&#10;andkreis Unterallgäu&#10;Dokumentation&#10;Öffentlichkeitsarbeit und Gremienarbeit&#10;" title="Vorgehensweise"/>
          <p:cNvSpPr>
            <a:spLocks noGrp="1"/>
          </p:cNvSpPr>
          <p:nvPr>
            <p:ph idx="1"/>
          </p:nvPr>
        </p:nvSpPr>
        <p:spPr>
          <a:xfrm>
            <a:off x="1619673" y="1844824"/>
            <a:ext cx="6376274" cy="2952328"/>
          </a:xfrm>
        </p:spPr>
        <p:txBody>
          <a:bodyPr>
            <a:normAutofit fontScale="92500" lnSpcReduction="20000"/>
          </a:bodyPr>
          <a:lstStyle/>
          <a:p>
            <a:pPr marL="286412" indent="-285750"/>
            <a:r>
              <a:rPr lang="de-DE" sz="1800" dirty="0"/>
              <a:t>Planung und Umsetzungsbegleitung von Projekten</a:t>
            </a:r>
          </a:p>
          <a:p>
            <a:pPr marL="286412" indent="-285750"/>
            <a:r>
              <a:rPr lang="de-DE" sz="1800" dirty="0"/>
              <a:t>Beratung und Begleitung von Gemeinden zu den Themen der Seniorenarbeit</a:t>
            </a:r>
          </a:p>
          <a:p>
            <a:pPr marL="286412" indent="-285750"/>
            <a:r>
              <a:rPr lang="de-DE" sz="1800" dirty="0"/>
              <a:t>Information und Unterstützung der Seniorenbeauftragten der Unterallgäuer Gemeinden</a:t>
            </a:r>
          </a:p>
          <a:p>
            <a:pPr marL="286412" indent="-285750"/>
            <a:r>
              <a:rPr lang="de-DE" sz="1800" dirty="0"/>
              <a:t>Vernetzung und Koordination der Akteure der Seniorenarbeit im </a:t>
            </a:r>
            <a:r>
              <a:rPr lang="de-DE" sz="1800" dirty="0" err="1"/>
              <a:t>LArbeitsgruppen</a:t>
            </a:r>
            <a:r>
              <a:rPr lang="de-DE" sz="1800" dirty="0"/>
              <a:t> zu den Handlungsfeldern aus dem Seniorenkonzept</a:t>
            </a:r>
          </a:p>
          <a:p>
            <a:pPr marL="286412" indent="-285750"/>
            <a:r>
              <a:rPr lang="de-DE" sz="1800" dirty="0" err="1"/>
              <a:t>andkreis</a:t>
            </a:r>
            <a:r>
              <a:rPr lang="de-DE" sz="1800" dirty="0"/>
              <a:t> Unterallgäu</a:t>
            </a:r>
          </a:p>
          <a:p>
            <a:pPr marL="286412" indent="-285750"/>
            <a:r>
              <a:rPr lang="de-DE" sz="1800" dirty="0"/>
              <a:t>Dokumentation</a:t>
            </a:r>
          </a:p>
          <a:p>
            <a:pPr marL="286412" indent="-285750"/>
            <a:r>
              <a:rPr lang="de-DE" sz="1800" dirty="0"/>
              <a:t>Öffentlichkeitsarbeit und Gremienarbeit</a:t>
            </a:r>
          </a:p>
          <a:p>
            <a:pPr marL="662" indent="0">
              <a:buNone/>
            </a:pPr>
            <a:endParaRPr lang="de-DE" sz="1600" dirty="0"/>
          </a:p>
        </p:txBody>
      </p:sp>
      <p:sp>
        <p:nvSpPr>
          <p:cNvPr id="5" name="Textfeld 4" descr="Unser Seniorenkonzept wird Anliegen einer breiten Masse und wirkt auf die Seniorenarbeit in den Gemeinden des Landkreises.&#10;" title="Gemeinsame Zukunft gestalten"/>
          <p:cNvSpPr txBox="1"/>
          <p:nvPr/>
        </p:nvSpPr>
        <p:spPr>
          <a:xfrm>
            <a:off x="555968" y="4941168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2" algn="ctr"/>
            <a:r>
              <a:rPr lang="de-DE" sz="2400" b="1" dirty="0">
                <a:solidFill>
                  <a:srgbClr val="1F497D"/>
                </a:solidFill>
              </a:rPr>
              <a:t>Gemeinsam Zukunft gestalten!</a:t>
            </a:r>
          </a:p>
          <a:p>
            <a:pPr marL="662" algn="ctr"/>
            <a:r>
              <a:rPr lang="de-DE" dirty="0">
                <a:solidFill>
                  <a:srgbClr val="1F497D"/>
                </a:solidFill>
              </a:rPr>
              <a:t>Unser Seniorenkonzept wird Anliegen einer breiten Masse und wirkt auf die Seniorenarbeit in den Gemeinden des Landkreises.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5833F-FCDB-4955-89D2-75005480AB4F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85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de-DE" b="1" dirty="0"/>
              <a:t>Ergebnis aus der Bürgerbefragung</a:t>
            </a:r>
            <a:br>
              <a:rPr lang="de-DE" b="1" dirty="0"/>
            </a:br>
            <a:r>
              <a:rPr lang="de-DE" b="1" dirty="0"/>
              <a:t>- unser Auftrag!</a:t>
            </a:r>
          </a:p>
        </p:txBody>
      </p:sp>
      <p:pic>
        <p:nvPicPr>
          <p:cNvPr id="335875" name="Picture 3" descr="Grafik" title="Ergebnis aus der Bürgerbefragu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772816"/>
            <a:ext cx="5061431" cy="3600400"/>
          </a:xfrm>
          <a:solidFill>
            <a:schemeClr val="bg1"/>
          </a:solidFill>
          <a:ln w="76200">
            <a:solidFill>
              <a:schemeClr val="bg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56704" y="1988840"/>
            <a:ext cx="511256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Unter dem Leitgedanken</a:t>
            </a:r>
          </a:p>
          <a:p>
            <a:r>
              <a:rPr lang="de-DE" b="1" dirty="0"/>
              <a:t>„Unsere Bürger sollen mitten unter uns alt werden“</a:t>
            </a:r>
          </a:p>
          <a:p>
            <a:r>
              <a:rPr lang="de-DE" dirty="0"/>
              <a:t>beschließt der Ausschuss für Personal und Soziales (Ehrenamt) am 23.01.2012 Leitlinien für die Seniorenarbeit und Seniorenpolitik im Landkreis Unterallgäu.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5833F-FCDB-4955-89D2-75005480AB4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8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ctr"/>
            <a:r>
              <a:rPr lang="de-DE" b="1" dirty="0"/>
              <a:t>Grundsätze</a:t>
            </a:r>
          </a:p>
        </p:txBody>
      </p:sp>
      <p:pic>
        <p:nvPicPr>
          <p:cNvPr id="1026" name="Picture 2" descr="M:\Tausch\Seniorenkonzept-Herr Plepla\Endbericht\IMG_0037.JPG" title="Grundsät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943078" y="1340768"/>
            <a:ext cx="27363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err="1"/>
              <a:t>Bottom</a:t>
            </a:r>
            <a:r>
              <a:rPr lang="de-DE" sz="2000" b="1" dirty="0"/>
              <a:t>-</a:t>
            </a:r>
            <a:r>
              <a:rPr lang="de-DE" sz="2000" b="1" dirty="0" err="1"/>
              <a:t>Up</a:t>
            </a:r>
            <a:r>
              <a:rPr lang="de-DE" sz="2000" b="1" dirty="0"/>
              <a:t>-Ansatz</a:t>
            </a:r>
          </a:p>
          <a:p>
            <a:endParaRPr lang="de-DE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Quartiersbezug/</a:t>
            </a:r>
          </a:p>
          <a:p>
            <a:r>
              <a:rPr lang="de-DE" sz="2000" b="1" dirty="0"/>
              <a:t>     regionale  </a:t>
            </a:r>
          </a:p>
          <a:p>
            <a:r>
              <a:rPr lang="de-DE" sz="2000" b="1" dirty="0"/>
              <a:t>     Anforderungen</a:t>
            </a:r>
          </a:p>
          <a:p>
            <a:endParaRPr lang="de-DE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/>
              <a:t>Beteiligungs-orientierung</a:t>
            </a:r>
          </a:p>
          <a:p>
            <a:endParaRPr lang="de-DE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voneinander lernen, vorhandenes Wissen bündeln</a:t>
            </a:r>
          </a:p>
          <a:p>
            <a:endParaRPr lang="de-DE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Vernetzung der Akteure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959725" y="6356350"/>
            <a:ext cx="727075" cy="365125"/>
          </a:xfrm>
        </p:spPr>
        <p:txBody>
          <a:bodyPr/>
          <a:lstStyle/>
          <a:p>
            <a:fld id="{5615833F-FCDB-4955-89D2-75005480AB4F}" type="slidenum">
              <a:rPr lang="de-DE" smtClean="0">
                <a:solidFill>
                  <a:prstClr val="black"/>
                </a:solidFill>
              </a:rPr>
              <a:pPr/>
              <a:t>6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1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Überschrift" title="Erarbeitung des Seniorenkonzeptes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algn="ctr"/>
            <a:r>
              <a:rPr lang="de-DE" b="1"/>
              <a:t>Erarbeitung des Seniorenkonzepts</a:t>
            </a:r>
            <a:endParaRPr lang="de-DE" b="1" dirty="0"/>
          </a:p>
        </p:txBody>
      </p:sp>
      <p:sp>
        <p:nvSpPr>
          <p:cNvPr id="19" name="Freihandform 18" descr="Ellipse in der Mitte" title="Bürgerbeteiligung Expertenbeteiligung Vernetzung    Kooperation"/>
          <p:cNvSpPr/>
          <p:nvPr/>
        </p:nvSpPr>
        <p:spPr>
          <a:xfrm>
            <a:off x="2987810" y="2305641"/>
            <a:ext cx="3419484" cy="1874206"/>
          </a:xfrm>
          <a:custGeom>
            <a:avLst/>
            <a:gdLst>
              <a:gd name="connsiteX0" fmla="*/ 0 w 3419484"/>
              <a:gd name="connsiteY0" fmla="*/ 937103 h 1874206"/>
              <a:gd name="connsiteX1" fmla="*/ 1709742 w 3419484"/>
              <a:gd name="connsiteY1" fmla="*/ 0 h 1874206"/>
              <a:gd name="connsiteX2" fmla="*/ 3419484 w 3419484"/>
              <a:gd name="connsiteY2" fmla="*/ 937103 h 1874206"/>
              <a:gd name="connsiteX3" fmla="*/ 1709742 w 3419484"/>
              <a:gd name="connsiteY3" fmla="*/ 1874206 h 1874206"/>
              <a:gd name="connsiteX4" fmla="*/ 0 w 3419484"/>
              <a:gd name="connsiteY4" fmla="*/ 937103 h 187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9484" h="1874206">
                <a:moveTo>
                  <a:pt x="0" y="937103"/>
                </a:moveTo>
                <a:cubicBezTo>
                  <a:pt x="0" y="419555"/>
                  <a:pt x="765478" y="0"/>
                  <a:pt x="1709742" y="0"/>
                </a:cubicBezTo>
                <a:cubicBezTo>
                  <a:pt x="2654006" y="0"/>
                  <a:pt x="3419484" y="419555"/>
                  <a:pt x="3419484" y="937103"/>
                </a:cubicBezTo>
                <a:cubicBezTo>
                  <a:pt x="3419484" y="1454651"/>
                  <a:pt x="2654006" y="1874206"/>
                  <a:pt x="1709742" y="1874206"/>
                </a:cubicBezTo>
                <a:cubicBezTo>
                  <a:pt x="765478" y="1874206"/>
                  <a:pt x="0" y="1454651"/>
                  <a:pt x="0" y="93710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6172" tIns="299871" rIns="526172" bIns="299871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b="1" kern="1200" dirty="0">
                <a:solidFill>
                  <a:schemeClr val="bg1"/>
                </a:solidFill>
              </a:rPr>
              <a:t>Bürgerbeteiligung Expertenbeteiligung Vernetzung    Kooperation</a:t>
            </a:r>
          </a:p>
        </p:txBody>
      </p:sp>
      <p:sp>
        <p:nvSpPr>
          <p:cNvPr id="20" name="Freihandform 19" descr="Ellipse" title="uvm"/>
          <p:cNvSpPr/>
          <p:nvPr/>
        </p:nvSpPr>
        <p:spPr>
          <a:xfrm>
            <a:off x="4012547" y="923236"/>
            <a:ext cx="919493" cy="604578"/>
          </a:xfrm>
          <a:custGeom>
            <a:avLst/>
            <a:gdLst>
              <a:gd name="connsiteX0" fmla="*/ 0 w 919493"/>
              <a:gd name="connsiteY0" fmla="*/ 302289 h 604578"/>
              <a:gd name="connsiteX1" fmla="*/ 459747 w 919493"/>
              <a:gd name="connsiteY1" fmla="*/ 0 h 604578"/>
              <a:gd name="connsiteX2" fmla="*/ 919494 w 919493"/>
              <a:gd name="connsiteY2" fmla="*/ 302289 h 604578"/>
              <a:gd name="connsiteX3" fmla="*/ 459747 w 919493"/>
              <a:gd name="connsiteY3" fmla="*/ 604578 h 604578"/>
              <a:gd name="connsiteX4" fmla="*/ 0 w 919493"/>
              <a:gd name="connsiteY4" fmla="*/ 302289 h 60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93" h="604578">
                <a:moveTo>
                  <a:pt x="0" y="302289"/>
                </a:moveTo>
                <a:cubicBezTo>
                  <a:pt x="0" y="135339"/>
                  <a:pt x="205836" y="0"/>
                  <a:pt x="459747" y="0"/>
                </a:cubicBezTo>
                <a:cubicBezTo>
                  <a:pt x="713658" y="0"/>
                  <a:pt x="919494" y="135339"/>
                  <a:pt x="919494" y="302289"/>
                </a:cubicBezTo>
                <a:cubicBezTo>
                  <a:pt x="919494" y="469239"/>
                  <a:pt x="713658" y="604578"/>
                  <a:pt x="459747" y="604578"/>
                </a:cubicBezTo>
                <a:cubicBezTo>
                  <a:pt x="205836" y="604578"/>
                  <a:pt x="0" y="469239"/>
                  <a:pt x="0" y="30228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437" tIns="106318" rIns="152437" bIns="10631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b="0" kern="1200" dirty="0" err="1"/>
              <a:t>uvm</a:t>
            </a:r>
            <a:r>
              <a:rPr lang="de-DE" sz="1400" b="0" kern="1200" dirty="0"/>
              <a:t>.</a:t>
            </a:r>
          </a:p>
        </p:txBody>
      </p:sp>
      <p:sp>
        <p:nvSpPr>
          <p:cNvPr id="21" name="Freihandform 20" descr="Ellispe" title="Bürger"/>
          <p:cNvSpPr/>
          <p:nvPr/>
        </p:nvSpPr>
        <p:spPr>
          <a:xfrm>
            <a:off x="5436091" y="1009505"/>
            <a:ext cx="1223342" cy="760827"/>
          </a:xfrm>
          <a:custGeom>
            <a:avLst/>
            <a:gdLst>
              <a:gd name="connsiteX0" fmla="*/ 0 w 1223342"/>
              <a:gd name="connsiteY0" fmla="*/ 380414 h 760827"/>
              <a:gd name="connsiteX1" fmla="*/ 611671 w 1223342"/>
              <a:gd name="connsiteY1" fmla="*/ 0 h 760827"/>
              <a:gd name="connsiteX2" fmla="*/ 1223342 w 1223342"/>
              <a:gd name="connsiteY2" fmla="*/ 380414 h 760827"/>
              <a:gd name="connsiteX3" fmla="*/ 611671 w 1223342"/>
              <a:gd name="connsiteY3" fmla="*/ 760828 h 760827"/>
              <a:gd name="connsiteX4" fmla="*/ 0 w 1223342"/>
              <a:gd name="connsiteY4" fmla="*/ 380414 h 7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342" h="760827">
                <a:moveTo>
                  <a:pt x="0" y="380414"/>
                </a:moveTo>
                <a:cubicBezTo>
                  <a:pt x="0" y="170317"/>
                  <a:pt x="273854" y="0"/>
                  <a:pt x="611671" y="0"/>
                </a:cubicBezTo>
                <a:cubicBezTo>
                  <a:pt x="949488" y="0"/>
                  <a:pt x="1223342" y="170317"/>
                  <a:pt x="1223342" y="380414"/>
                </a:cubicBezTo>
                <a:cubicBezTo>
                  <a:pt x="1223342" y="590511"/>
                  <a:pt x="949488" y="760828"/>
                  <a:pt x="611671" y="760828"/>
                </a:cubicBezTo>
                <a:cubicBezTo>
                  <a:pt x="273854" y="760828"/>
                  <a:pt x="0" y="590511"/>
                  <a:pt x="0" y="380414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934" tIns="129201" rIns="196934" bIns="12920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b="0" kern="1200" dirty="0"/>
              <a:t>Bürger</a:t>
            </a:r>
          </a:p>
        </p:txBody>
      </p:sp>
      <p:sp>
        <p:nvSpPr>
          <p:cNvPr id="22" name="Freihandform 21" descr="Ellipse" title="Erontologen"/>
          <p:cNvSpPr/>
          <p:nvPr/>
        </p:nvSpPr>
        <p:spPr>
          <a:xfrm>
            <a:off x="6660234" y="1729576"/>
            <a:ext cx="1618343" cy="750792"/>
          </a:xfrm>
          <a:custGeom>
            <a:avLst/>
            <a:gdLst>
              <a:gd name="connsiteX0" fmla="*/ 0 w 1618343"/>
              <a:gd name="connsiteY0" fmla="*/ 375396 h 750792"/>
              <a:gd name="connsiteX1" fmla="*/ 809172 w 1618343"/>
              <a:gd name="connsiteY1" fmla="*/ 0 h 750792"/>
              <a:gd name="connsiteX2" fmla="*/ 1618344 w 1618343"/>
              <a:gd name="connsiteY2" fmla="*/ 375396 h 750792"/>
              <a:gd name="connsiteX3" fmla="*/ 809172 w 1618343"/>
              <a:gd name="connsiteY3" fmla="*/ 750792 h 750792"/>
              <a:gd name="connsiteX4" fmla="*/ 0 w 1618343"/>
              <a:gd name="connsiteY4" fmla="*/ 375396 h 75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343" h="750792">
                <a:moveTo>
                  <a:pt x="0" y="375396"/>
                </a:moveTo>
                <a:cubicBezTo>
                  <a:pt x="0" y="168071"/>
                  <a:pt x="362279" y="0"/>
                  <a:pt x="809172" y="0"/>
                </a:cubicBezTo>
                <a:cubicBezTo>
                  <a:pt x="1256065" y="0"/>
                  <a:pt x="1618344" y="168071"/>
                  <a:pt x="1618344" y="375396"/>
                </a:cubicBezTo>
                <a:cubicBezTo>
                  <a:pt x="1618344" y="582721"/>
                  <a:pt x="1256065" y="750792"/>
                  <a:pt x="809172" y="750792"/>
                </a:cubicBezTo>
                <a:cubicBezTo>
                  <a:pt x="362279" y="750792"/>
                  <a:pt x="0" y="582721"/>
                  <a:pt x="0" y="37539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781" tIns="127731" rIns="254781" bIns="1277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b="0" kern="1200" dirty="0"/>
              <a:t>Gerontologen</a:t>
            </a:r>
          </a:p>
        </p:txBody>
      </p:sp>
      <p:sp>
        <p:nvSpPr>
          <p:cNvPr id="23" name="Freihandform 22" descr="Ellipse" title="Unternehmer"/>
          <p:cNvSpPr/>
          <p:nvPr/>
        </p:nvSpPr>
        <p:spPr>
          <a:xfrm>
            <a:off x="6876249" y="2924946"/>
            <a:ext cx="1532276" cy="824214"/>
          </a:xfrm>
          <a:custGeom>
            <a:avLst/>
            <a:gdLst>
              <a:gd name="connsiteX0" fmla="*/ 0 w 1532276"/>
              <a:gd name="connsiteY0" fmla="*/ 412107 h 824214"/>
              <a:gd name="connsiteX1" fmla="*/ 766138 w 1532276"/>
              <a:gd name="connsiteY1" fmla="*/ 0 h 824214"/>
              <a:gd name="connsiteX2" fmla="*/ 1532276 w 1532276"/>
              <a:gd name="connsiteY2" fmla="*/ 412107 h 824214"/>
              <a:gd name="connsiteX3" fmla="*/ 766138 w 1532276"/>
              <a:gd name="connsiteY3" fmla="*/ 824214 h 824214"/>
              <a:gd name="connsiteX4" fmla="*/ 0 w 1532276"/>
              <a:gd name="connsiteY4" fmla="*/ 412107 h 824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276" h="824214">
                <a:moveTo>
                  <a:pt x="0" y="412107"/>
                </a:moveTo>
                <a:cubicBezTo>
                  <a:pt x="0" y="184507"/>
                  <a:pt x="343012" y="0"/>
                  <a:pt x="766138" y="0"/>
                </a:cubicBezTo>
                <a:cubicBezTo>
                  <a:pt x="1189264" y="0"/>
                  <a:pt x="1532276" y="184507"/>
                  <a:pt x="1532276" y="412107"/>
                </a:cubicBezTo>
                <a:cubicBezTo>
                  <a:pt x="1532276" y="639707"/>
                  <a:pt x="1189264" y="824214"/>
                  <a:pt x="766138" y="824214"/>
                </a:cubicBezTo>
                <a:cubicBezTo>
                  <a:pt x="343012" y="824214"/>
                  <a:pt x="0" y="639707"/>
                  <a:pt x="0" y="41210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177" tIns="138483" rIns="242177" bIns="13848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/>
              <a:t>Unternehmer</a:t>
            </a:r>
          </a:p>
        </p:txBody>
      </p:sp>
      <p:sp>
        <p:nvSpPr>
          <p:cNvPr id="24" name="Freihandform 23" descr="Ellipse" title="Sozialpädagogen"/>
          <p:cNvSpPr/>
          <p:nvPr/>
        </p:nvSpPr>
        <p:spPr>
          <a:xfrm>
            <a:off x="6391913" y="4048098"/>
            <a:ext cx="1976810" cy="811917"/>
          </a:xfrm>
          <a:custGeom>
            <a:avLst/>
            <a:gdLst>
              <a:gd name="connsiteX0" fmla="*/ 0 w 1976810"/>
              <a:gd name="connsiteY0" fmla="*/ 405959 h 811917"/>
              <a:gd name="connsiteX1" fmla="*/ 988405 w 1976810"/>
              <a:gd name="connsiteY1" fmla="*/ 0 h 811917"/>
              <a:gd name="connsiteX2" fmla="*/ 1976810 w 1976810"/>
              <a:gd name="connsiteY2" fmla="*/ 405959 h 811917"/>
              <a:gd name="connsiteX3" fmla="*/ 988405 w 1976810"/>
              <a:gd name="connsiteY3" fmla="*/ 811918 h 811917"/>
              <a:gd name="connsiteX4" fmla="*/ 0 w 1976810"/>
              <a:gd name="connsiteY4" fmla="*/ 405959 h 81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810" h="811917">
                <a:moveTo>
                  <a:pt x="0" y="405959"/>
                </a:moveTo>
                <a:cubicBezTo>
                  <a:pt x="0" y="181754"/>
                  <a:pt x="442524" y="0"/>
                  <a:pt x="988405" y="0"/>
                </a:cubicBezTo>
                <a:cubicBezTo>
                  <a:pt x="1534286" y="0"/>
                  <a:pt x="1976810" y="181754"/>
                  <a:pt x="1976810" y="405959"/>
                </a:cubicBezTo>
                <a:cubicBezTo>
                  <a:pt x="1976810" y="630164"/>
                  <a:pt x="1534286" y="811918"/>
                  <a:pt x="988405" y="811918"/>
                </a:cubicBezTo>
                <a:cubicBezTo>
                  <a:pt x="442524" y="811918"/>
                  <a:pt x="0" y="630164"/>
                  <a:pt x="0" y="40595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7277" tIns="136682" rIns="307277" bIns="13668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/>
              <a:t>Sozialpädagogen</a:t>
            </a:r>
          </a:p>
        </p:txBody>
      </p:sp>
      <p:sp>
        <p:nvSpPr>
          <p:cNvPr id="25" name="Freihandform 24" descr="Ellipse" title="Organisation"/>
          <p:cNvSpPr/>
          <p:nvPr/>
        </p:nvSpPr>
        <p:spPr>
          <a:xfrm>
            <a:off x="4788026" y="4868905"/>
            <a:ext cx="1680380" cy="893122"/>
          </a:xfrm>
          <a:custGeom>
            <a:avLst/>
            <a:gdLst>
              <a:gd name="connsiteX0" fmla="*/ 0 w 1680380"/>
              <a:gd name="connsiteY0" fmla="*/ 446561 h 893122"/>
              <a:gd name="connsiteX1" fmla="*/ 840190 w 1680380"/>
              <a:gd name="connsiteY1" fmla="*/ 0 h 893122"/>
              <a:gd name="connsiteX2" fmla="*/ 1680380 w 1680380"/>
              <a:gd name="connsiteY2" fmla="*/ 446561 h 893122"/>
              <a:gd name="connsiteX3" fmla="*/ 840190 w 1680380"/>
              <a:gd name="connsiteY3" fmla="*/ 893122 h 893122"/>
              <a:gd name="connsiteX4" fmla="*/ 0 w 1680380"/>
              <a:gd name="connsiteY4" fmla="*/ 446561 h 89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380" h="893122">
                <a:moveTo>
                  <a:pt x="0" y="446561"/>
                </a:moveTo>
                <a:cubicBezTo>
                  <a:pt x="0" y="199932"/>
                  <a:pt x="376166" y="0"/>
                  <a:pt x="840190" y="0"/>
                </a:cubicBezTo>
                <a:cubicBezTo>
                  <a:pt x="1304214" y="0"/>
                  <a:pt x="1680380" y="199932"/>
                  <a:pt x="1680380" y="446561"/>
                </a:cubicBezTo>
                <a:cubicBezTo>
                  <a:pt x="1680380" y="693190"/>
                  <a:pt x="1304214" y="893122"/>
                  <a:pt x="840190" y="893122"/>
                </a:cubicBezTo>
                <a:cubicBezTo>
                  <a:pt x="376166" y="893122"/>
                  <a:pt x="0" y="693190"/>
                  <a:pt x="0" y="44656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3866" tIns="148575" rIns="263866" bIns="14857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/>
              <a:t>Organisationen</a:t>
            </a:r>
          </a:p>
        </p:txBody>
      </p:sp>
      <p:sp>
        <p:nvSpPr>
          <p:cNvPr id="26" name="Freihandform 25" descr="Ellipse" title="Wohlfahrtsverbände"/>
          <p:cNvSpPr/>
          <p:nvPr/>
        </p:nvSpPr>
        <p:spPr>
          <a:xfrm>
            <a:off x="2987822" y="4925882"/>
            <a:ext cx="1293259" cy="836073"/>
          </a:xfrm>
          <a:custGeom>
            <a:avLst/>
            <a:gdLst>
              <a:gd name="connsiteX0" fmla="*/ 0 w 1293259"/>
              <a:gd name="connsiteY0" fmla="*/ 418037 h 836073"/>
              <a:gd name="connsiteX1" fmla="*/ 646630 w 1293259"/>
              <a:gd name="connsiteY1" fmla="*/ 0 h 836073"/>
              <a:gd name="connsiteX2" fmla="*/ 1293260 w 1293259"/>
              <a:gd name="connsiteY2" fmla="*/ 418037 h 836073"/>
              <a:gd name="connsiteX3" fmla="*/ 646630 w 1293259"/>
              <a:gd name="connsiteY3" fmla="*/ 836074 h 836073"/>
              <a:gd name="connsiteX4" fmla="*/ 0 w 1293259"/>
              <a:gd name="connsiteY4" fmla="*/ 418037 h 8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3259" h="836073">
                <a:moveTo>
                  <a:pt x="0" y="418037"/>
                </a:moveTo>
                <a:cubicBezTo>
                  <a:pt x="0" y="187162"/>
                  <a:pt x="289506" y="0"/>
                  <a:pt x="646630" y="0"/>
                </a:cubicBezTo>
                <a:cubicBezTo>
                  <a:pt x="1003754" y="0"/>
                  <a:pt x="1293260" y="187162"/>
                  <a:pt x="1293260" y="418037"/>
                </a:cubicBezTo>
                <a:cubicBezTo>
                  <a:pt x="1293260" y="648912"/>
                  <a:pt x="1003754" y="836074"/>
                  <a:pt x="646630" y="836074"/>
                </a:cubicBezTo>
                <a:cubicBezTo>
                  <a:pt x="289506" y="836074"/>
                  <a:pt x="0" y="648912"/>
                  <a:pt x="0" y="41803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173" tIns="140220" rIns="207173" bIns="14022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/>
              <a:t>Wohlfahrts-verbände</a:t>
            </a:r>
          </a:p>
        </p:txBody>
      </p:sp>
      <p:sp>
        <p:nvSpPr>
          <p:cNvPr id="27" name="Freihandform 26" descr="Ellipse" title="Seniorenbeauftragte"/>
          <p:cNvSpPr/>
          <p:nvPr/>
        </p:nvSpPr>
        <p:spPr>
          <a:xfrm>
            <a:off x="1547664" y="4176610"/>
            <a:ext cx="1397321" cy="873176"/>
          </a:xfrm>
          <a:custGeom>
            <a:avLst/>
            <a:gdLst>
              <a:gd name="connsiteX0" fmla="*/ 0 w 1397321"/>
              <a:gd name="connsiteY0" fmla="*/ 436588 h 873176"/>
              <a:gd name="connsiteX1" fmla="*/ 698661 w 1397321"/>
              <a:gd name="connsiteY1" fmla="*/ 0 h 873176"/>
              <a:gd name="connsiteX2" fmla="*/ 1397322 w 1397321"/>
              <a:gd name="connsiteY2" fmla="*/ 436588 h 873176"/>
              <a:gd name="connsiteX3" fmla="*/ 698661 w 1397321"/>
              <a:gd name="connsiteY3" fmla="*/ 873176 h 873176"/>
              <a:gd name="connsiteX4" fmla="*/ 0 w 1397321"/>
              <a:gd name="connsiteY4" fmla="*/ 436588 h 873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321" h="873176">
                <a:moveTo>
                  <a:pt x="0" y="436588"/>
                </a:moveTo>
                <a:cubicBezTo>
                  <a:pt x="0" y="195467"/>
                  <a:pt x="312801" y="0"/>
                  <a:pt x="698661" y="0"/>
                </a:cubicBezTo>
                <a:cubicBezTo>
                  <a:pt x="1084521" y="0"/>
                  <a:pt x="1397322" y="195467"/>
                  <a:pt x="1397322" y="436588"/>
                </a:cubicBezTo>
                <a:cubicBezTo>
                  <a:pt x="1397322" y="677709"/>
                  <a:pt x="1084521" y="873176"/>
                  <a:pt x="698661" y="873176"/>
                </a:cubicBezTo>
                <a:cubicBezTo>
                  <a:pt x="312801" y="873176"/>
                  <a:pt x="0" y="677709"/>
                  <a:pt x="0" y="43658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2413" tIns="145654" rIns="222413" bIns="14565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/>
              <a:t>Senioren-beauftragte</a:t>
            </a:r>
          </a:p>
        </p:txBody>
      </p:sp>
      <p:sp>
        <p:nvSpPr>
          <p:cNvPr id="28" name="Freihandform 27" descr="Ellipse" title="Gemeinden"/>
          <p:cNvSpPr/>
          <p:nvPr/>
        </p:nvSpPr>
        <p:spPr>
          <a:xfrm>
            <a:off x="755580" y="3140965"/>
            <a:ext cx="1704773" cy="704779"/>
          </a:xfrm>
          <a:custGeom>
            <a:avLst/>
            <a:gdLst>
              <a:gd name="connsiteX0" fmla="*/ 0 w 1704773"/>
              <a:gd name="connsiteY0" fmla="*/ 352390 h 704779"/>
              <a:gd name="connsiteX1" fmla="*/ 852387 w 1704773"/>
              <a:gd name="connsiteY1" fmla="*/ 0 h 704779"/>
              <a:gd name="connsiteX2" fmla="*/ 1704774 w 1704773"/>
              <a:gd name="connsiteY2" fmla="*/ 352390 h 704779"/>
              <a:gd name="connsiteX3" fmla="*/ 852387 w 1704773"/>
              <a:gd name="connsiteY3" fmla="*/ 704780 h 704779"/>
              <a:gd name="connsiteX4" fmla="*/ 0 w 1704773"/>
              <a:gd name="connsiteY4" fmla="*/ 352390 h 70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4773" h="704779">
                <a:moveTo>
                  <a:pt x="0" y="352390"/>
                </a:moveTo>
                <a:cubicBezTo>
                  <a:pt x="0" y="157770"/>
                  <a:pt x="381627" y="0"/>
                  <a:pt x="852387" y="0"/>
                </a:cubicBezTo>
                <a:cubicBezTo>
                  <a:pt x="1323147" y="0"/>
                  <a:pt x="1704774" y="157770"/>
                  <a:pt x="1704774" y="352390"/>
                </a:cubicBezTo>
                <a:cubicBezTo>
                  <a:pt x="1704774" y="547010"/>
                  <a:pt x="1323147" y="704780"/>
                  <a:pt x="852387" y="704780"/>
                </a:cubicBezTo>
                <a:cubicBezTo>
                  <a:pt x="381627" y="704780"/>
                  <a:pt x="0" y="547010"/>
                  <a:pt x="0" y="35239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438" tIns="120992" rIns="267438" bIns="12099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/>
              <a:t>Gemeinden</a:t>
            </a:r>
          </a:p>
        </p:txBody>
      </p:sp>
      <p:sp>
        <p:nvSpPr>
          <p:cNvPr id="29" name="Freihandform 28" descr="Ellipse" title="Stadt Memmingen"/>
          <p:cNvSpPr/>
          <p:nvPr/>
        </p:nvSpPr>
        <p:spPr>
          <a:xfrm>
            <a:off x="1187630" y="1959868"/>
            <a:ext cx="1540630" cy="856841"/>
          </a:xfrm>
          <a:custGeom>
            <a:avLst/>
            <a:gdLst>
              <a:gd name="connsiteX0" fmla="*/ 0 w 1540630"/>
              <a:gd name="connsiteY0" fmla="*/ 428421 h 856841"/>
              <a:gd name="connsiteX1" fmla="*/ 770315 w 1540630"/>
              <a:gd name="connsiteY1" fmla="*/ 0 h 856841"/>
              <a:gd name="connsiteX2" fmla="*/ 1540630 w 1540630"/>
              <a:gd name="connsiteY2" fmla="*/ 428421 h 856841"/>
              <a:gd name="connsiteX3" fmla="*/ 770315 w 1540630"/>
              <a:gd name="connsiteY3" fmla="*/ 856842 h 856841"/>
              <a:gd name="connsiteX4" fmla="*/ 0 w 1540630"/>
              <a:gd name="connsiteY4" fmla="*/ 428421 h 85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630" h="856841">
                <a:moveTo>
                  <a:pt x="0" y="428421"/>
                </a:moveTo>
                <a:cubicBezTo>
                  <a:pt x="0" y="191811"/>
                  <a:pt x="344882" y="0"/>
                  <a:pt x="770315" y="0"/>
                </a:cubicBezTo>
                <a:cubicBezTo>
                  <a:pt x="1195748" y="0"/>
                  <a:pt x="1540630" y="191811"/>
                  <a:pt x="1540630" y="428421"/>
                </a:cubicBezTo>
                <a:cubicBezTo>
                  <a:pt x="1540630" y="665031"/>
                  <a:pt x="1195748" y="856842"/>
                  <a:pt x="770315" y="856842"/>
                </a:cubicBezTo>
                <a:cubicBezTo>
                  <a:pt x="344882" y="856842"/>
                  <a:pt x="0" y="665031"/>
                  <a:pt x="0" y="42842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400" tIns="143261" rIns="243400" bIns="14326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/>
              <a:t>Stadt Memmingen</a:t>
            </a:r>
          </a:p>
        </p:txBody>
      </p:sp>
      <p:sp>
        <p:nvSpPr>
          <p:cNvPr id="30" name="Freihandform 29" descr="Ellipse" title="Ärzte"/>
          <p:cNvSpPr/>
          <p:nvPr/>
        </p:nvSpPr>
        <p:spPr>
          <a:xfrm>
            <a:off x="2411760" y="1095768"/>
            <a:ext cx="1221074" cy="780009"/>
          </a:xfrm>
          <a:custGeom>
            <a:avLst/>
            <a:gdLst>
              <a:gd name="connsiteX0" fmla="*/ 0 w 1221074"/>
              <a:gd name="connsiteY0" fmla="*/ 390005 h 780009"/>
              <a:gd name="connsiteX1" fmla="*/ 610537 w 1221074"/>
              <a:gd name="connsiteY1" fmla="*/ 0 h 780009"/>
              <a:gd name="connsiteX2" fmla="*/ 1221074 w 1221074"/>
              <a:gd name="connsiteY2" fmla="*/ 390005 h 780009"/>
              <a:gd name="connsiteX3" fmla="*/ 610537 w 1221074"/>
              <a:gd name="connsiteY3" fmla="*/ 780010 h 780009"/>
              <a:gd name="connsiteX4" fmla="*/ 0 w 1221074"/>
              <a:gd name="connsiteY4" fmla="*/ 390005 h 78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074" h="780009">
                <a:moveTo>
                  <a:pt x="0" y="390005"/>
                </a:moveTo>
                <a:cubicBezTo>
                  <a:pt x="0" y="174611"/>
                  <a:pt x="273347" y="0"/>
                  <a:pt x="610537" y="0"/>
                </a:cubicBezTo>
                <a:cubicBezTo>
                  <a:pt x="947727" y="0"/>
                  <a:pt x="1221074" y="174611"/>
                  <a:pt x="1221074" y="390005"/>
                </a:cubicBezTo>
                <a:cubicBezTo>
                  <a:pt x="1221074" y="605399"/>
                  <a:pt x="947727" y="780010"/>
                  <a:pt x="610537" y="780010"/>
                </a:cubicBezTo>
                <a:cubicBezTo>
                  <a:pt x="273347" y="780010"/>
                  <a:pt x="0" y="605399"/>
                  <a:pt x="0" y="39000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602" tIns="132010" rIns="196602" bIns="13201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400" kern="1200" dirty="0"/>
              <a:t>Ärzte</a:t>
            </a:r>
          </a:p>
        </p:txBody>
      </p:sp>
      <p:sp>
        <p:nvSpPr>
          <p:cNvPr id="6" name="Abgerundetes Rechteck 5" descr="grünes Viereck" title="Projekte"/>
          <p:cNvSpPr/>
          <p:nvPr/>
        </p:nvSpPr>
        <p:spPr>
          <a:xfrm>
            <a:off x="122400" y="5013752"/>
            <a:ext cx="1656184" cy="92148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Projekte</a:t>
            </a:r>
          </a:p>
        </p:txBody>
      </p:sp>
      <p:sp>
        <p:nvSpPr>
          <p:cNvPr id="5" name="Abgerundetes Rechteck 4" descr="gründes Viereck" title="Empfehlungen"/>
          <p:cNvSpPr/>
          <p:nvPr/>
        </p:nvSpPr>
        <p:spPr>
          <a:xfrm>
            <a:off x="7380312" y="5013176"/>
            <a:ext cx="1656184" cy="92148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Empfehlungen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5833F-FCDB-4955-89D2-75005480AB4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Überschrift" title="Projekte und Maßnahmen"/>
          <p:cNvSpPr>
            <a:spLocks noGrp="1"/>
          </p:cNvSpPr>
          <p:nvPr>
            <p:ph type="title"/>
          </p:nvPr>
        </p:nvSpPr>
        <p:spPr>
          <a:xfrm>
            <a:off x="417906" y="188640"/>
            <a:ext cx="8229600" cy="778098"/>
          </a:xfrm>
        </p:spPr>
        <p:txBody>
          <a:bodyPr/>
          <a:lstStyle/>
          <a:p>
            <a:pPr algn="ctr"/>
            <a:r>
              <a:rPr lang="de-DE" b="1"/>
              <a:t>Projekte und Maßnahmen</a:t>
            </a:r>
            <a:endParaRPr lang="de-DE" b="1" dirty="0"/>
          </a:p>
        </p:txBody>
      </p:sp>
      <p:graphicFrame>
        <p:nvGraphicFramePr>
          <p:cNvPr id="7" name="Inhaltsplatzhalter 6" descr="gruppe" title="Seniorenkonzept des Landkreises Unterallgä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758669"/>
              </p:ext>
            </p:extLst>
          </p:nvPr>
        </p:nvGraphicFramePr>
        <p:xfrm>
          <a:off x="395536" y="1830670"/>
          <a:ext cx="8402565" cy="28651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80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7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3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8812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Projekte, die Gemeinden in der Seniorenarbeit unterstützen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Projekte</a:t>
                      </a:r>
                      <a:r>
                        <a:rPr lang="de-DE" sz="2400" baseline="0" dirty="0"/>
                        <a:t>, die helfen die Seniorenarbeit in der Gemeinde auszurichten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Information, Begleitung,</a:t>
                      </a:r>
                    </a:p>
                    <a:p>
                      <a:pPr algn="ctr"/>
                      <a:r>
                        <a:rPr lang="de-DE" sz="2400" dirty="0"/>
                        <a:t>Vernetzung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809">
                <a:tc>
                  <a:txBody>
                    <a:bodyPr/>
                    <a:lstStyle/>
                    <a:p>
                      <a:r>
                        <a:rPr lang="de-DE" sz="1400" dirty="0"/>
                        <a:t>z.B. Projekte</a:t>
                      </a:r>
                      <a:r>
                        <a:rPr lang="de-DE" sz="1400" baseline="0" dirty="0"/>
                        <a:t> zur Nachbarschaftshilfe,</a:t>
                      </a:r>
                    </a:p>
                    <a:p>
                      <a:r>
                        <a:rPr lang="de-DE" sz="1400" baseline="0" dirty="0"/>
                        <a:t>Wohnberatung, Prävention, niederschwellige Angebote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- Quartierskonzepte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de-DE" sz="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1400" dirty="0"/>
                        <a:t>- runder Tisch für</a:t>
                      </a:r>
                      <a:r>
                        <a:rPr lang="de-DE" sz="1400" baseline="0" dirty="0"/>
                        <a:t> die Seniorenarbeit</a:t>
                      </a:r>
                    </a:p>
                    <a:p>
                      <a:r>
                        <a:rPr lang="de-DE" sz="1400" baseline="0" dirty="0"/>
                        <a:t>  in der Gemeinde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aseline="0" dirty="0"/>
                        <a:t>- Netzwerk/Begleitung der</a:t>
                      </a:r>
                    </a:p>
                    <a:p>
                      <a:r>
                        <a:rPr lang="de-DE" sz="1400" baseline="0" dirty="0"/>
                        <a:t>  Seniorenbeauftragten</a:t>
                      </a:r>
                    </a:p>
                    <a:p>
                      <a:r>
                        <a:rPr lang="de-DE" sz="1400" baseline="0" dirty="0"/>
                        <a:t>- Netzwerk Altenhilfe</a:t>
                      </a:r>
                    </a:p>
                    <a:p>
                      <a:r>
                        <a:rPr lang="de-DE" sz="1400" baseline="0" dirty="0"/>
                        <a:t>- Begleitung von Gemeinden</a:t>
                      </a:r>
                    </a:p>
                    <a:p>
                      <a:r>
                        <a:rPr lang="de-DE" sz="1400" baseline="0" dirty="0"/>
                        <a:t>- Information der Akteure</a:t>
                      </a:r>
                    </a:p>
                    <a:p>
                      <a:r>
                        <a:rPr lang="de-DE" sz="1000" baseline="0" dirty="0"/>
                        <a:t>  </a:t>
                      </a:r>
                      <a:endParaRPr lang="de-D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Pfeil nach unten 7" descr="Viereck" title="Pfeil"/>
          <p:cNvSpPr/>
          <p:nvPr/>
        </p:nvSpPr>
        <p:spPr>
          <a:xfrm>
            <a:off x="4087239" y="4784907"/>
            <a:ext cx="687366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 descr="Text" title="Impulse für Gemeinden"/>
          <p:cNvSpPr txBox="1"/>
          <p:nvPr/>
        </p:nvSpPr>
        <p:spPr>
          <a:xfrm>
            <a:off x="1691680" y="544522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tx2"/>
                </a:solidFill>
              </a:rPr>
              <a:t>Impulse für Gemeinden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5833F-FCDB-4955-89D2-75005480AB4F}" type="slidenum">
              <a:rPr lang="de-DE" smtClean="0"/>
              <a:t>8</a:t>
            </a:fld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467544" y="1119483"/>
            <a:ext cx="8280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/>
              <a:t>Seniorenkonzept des Landkreises Unterallgäu</a:t>
            </a:r>
          </a:p>
        </p:txBody>
      </p:sp>
    </p:spTree>
    <p:extLst>
      <p:ext uri="{BB962C8B-B14F-4D97-AF65-F5344CB8AC3E}">
        <p14:creationId xmlns:p14="http://schemas.microsoft.com/office/powerpoint/2010/main" val="903392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descr="Überschrift" title="Projektportfolie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algn="ctr"/>
            <a:r>
              <a:rPr lang="de-DE" b="1" dirty="0"/>
              <a:t>Projektportfolio</a:t>
            </a:r>
          </a:p>
        </p:txBody>
      </p:sp>
      <p:graphicFrame>
        <p:nvGraphicFramePr>
          <p:cNvPr id="5" name="Inhaltsplatzhalter 4" descr="Textfeld 2" title="Handlungsfeld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196818"/>
              </p:ext>
            </p:extLst>
          </p:nvPr>
        </p:nvGraphicFramePr>
        <p:xfrm>
          <a:off x="683568" y="908720"/>
          <a:ext cx="8229600" cy="5119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7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Handlungsfeld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Projekte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Bürgerschaftliches Engagement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baseline="0" dirty="0"/>
                        <a:t>Nachbarschaftshilfe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baseline="0" dirty="0"/>
                        <a:t>Fit fürs Ehrenamt (Netzwerk und Qualifizierung)</a:t>
                      </a:r>
                      <a:endParaRPr lang="de-DE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Infrastruktur</a:t>
                      </a:r>
                      <a:r>
                        <a:rPr lang="de-DE" sz="1600" baseline="0" dirty="0"/>
                        <a:t> und Wohnraum</a:t>
                      </a:r>
                      <a:endParaRPr lang="de-D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dirty="0"/>
                        <a:t>Beratung zur Wohnraumanpassung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dirty="0"/>
                        <a:t>Mobilitätspass (Stadt Mindelheim)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168">
                <a:tc>
                  <a:txBody>
                    <a:bodyPr/>
                    <a:lstStyle/>
                    <a:p>
                      <a:r>
                        <a:rPr lang="de-DE" sz="1600" dirty="0"/>
                        <a:t>Ambulante Hilfen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dirty="0"/>
                        <a:t>Zeitnaher</a:t>
                      </a:r>
                      <a:r>
                        <a:rPr lang="de-DE" sz="1600" baseline="0" dirty="0"/>
                        <a:t> Zugang zum sozialen Hilfesystem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baseline="0" dirty="0"/>
                        <a:t>Empfehlung: Aufbau von offenen Mittagstischen in den Gemeinden</a:t>
                      </a:r>
                      <a:endParaRPr lang="de-DE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272">
                <a:tc>
                  <a:txBody>
                    <a:bodyPr/>
                    <a:lstStyle/>
                    <a:p>
                      <a:r>
                        <a:rPr lang="de-DE" sz="1600" dirty="0"/>
                        <a:t>Prävention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baseline="0" dirty="0"/>
                        <a:t>Bewusstseinsbildung für präventive Angebote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Wohn- und Betreuungsformen im Alter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Entwicklung</a:t>
                      </a:r>
                      <a:r>
                        <a:rPr lang="de-DE" sz="1600" b="0" baseline="0" dirty="0">
                          <a:solidFill>
                            <a:schemeClr val="tx1"/>
                          </a:solidFill>
                        </a:rPr>
                        <a:t> von Quartierskonzepten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Angebote für besondere Zielgruppen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dirty="0"/>
                        <a:t>Informationsreihe</a:t>
                      </a:r>
                      <a:r>
                        <a:rPr lang="de-DE" sz="1600" baseline="0" dirty="0"/>
                        <a:t> über psychische Erkrankungen im Alter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b="0" baseline="0" dirty="0">
                          <a:solidFill>
                            <a:schemeClr val="tx1"/>
                          </a:solidFill>
                        </a:rPr>
                        <a:t>Ambulante gerontopsychiatrische Angebote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baseline="0" dirty="0"/>
                        <a:t>Seniorengerechte Bildungsangebote</a:t>
                      </a:r>
                      <a:endParaRPr lang="de-DE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5816">
                <a:tc>
                  <a:txBody>
                    <a:bodyPr/>
                    <a:lstStyle/>
                    <a:p>
                      <a:r>
                        <a:rPr lang="de-DE" sz="1600" dirty="0"/>
                        <a:t>Beratung,</a:t>
                      </a:r>
                      <a:r>
                        <a:rPr lang="de-DE" sz="1600" baseline="0" dirty="0"/>
                        <a:t> Information, Öffentlichkeitsarbeit</a:t>
                      </a:r>
                      <a:endParaRPr lang="de-D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b="0" baseline="0" dirty="0">
                          <a:solidFill>
                            <a:schemeClr val="tx1"/>
                          </a:solidFill>
                        </a:rPr>
                        <a:t>Netzwerk Altenhilfe und seelische Gesundheit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baseline="0" dirty="0"/>
                        <a:t>Runder Tisch für die Seniorenarbeit in den Gemeinden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600" baseline="0" dirty="0"/>
                        <a:t>Förderpreis des Landkreises Unterallgäu</a:t>
                      </a:r>
                      <a:endParaRPr lang="de-DE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feld 2" descr="weitere Informationen unter www.unterallgaeu.de/seniorenkonzept&#10;" title="Internetadresse"/>
          <p:cNvSpPr txBox="1"/>
          <p:nvPr/>
        </p:nvSpPr>
        <p:spPr>
          <a:xfrm>
            <a:off x="179512" y="6121367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weitere Informationen unter www.unterallgaeu.de/seniorenkonzept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15833F-FCDB-4955-89D2-75005480AB4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681841"/>
      </p:ext>
    </p:extLst>
  </p:cSld>
  <p:clrMapOvr>
    <a:masterClrMapping/>
  </p:clrMapOvr>
</p:sld>
</file>

<file path=ppt/theme/theme1.xml><?xml version="1.0" encoding="utf-8"?>
<a:theme xmlns:a="http://schemas.openxmlformats.org/drawingml/2006/main" name="LRA-Vorl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LRA-Vorlage</Template>
  <TotalTime>0</TotalTime>
  <Words>661</Words>
  <Application>Microsoft Office PowerPoint</Application>
  <PresentationFormat>Bildschirmpräsentation (4:3)</PresentationFormat>
  <Paragraphs>198</Paragraphs>
  <Slides>14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Courier New</vt:lpstr>
      <vt:lpstr>Wingdings</vt:lpstr>
      <vt:lpstr>LRA-Vorlage</vt:lpstr>
      <vt:lpstr>Umsetzungsstrategie Seniorenpolitisches Gesamtkonzept Landkreis Unterallgäu</vt:lpstr>
      <vt:lpstr>demografische und soziale Trends ländlicher Raum</vt:lpstr>
      <vt:lpstr>Die Umsetzung</vt:lpstr>
      <vt:lpstr>Vorgehensweise</vt:lpstr>
      <vt:lpstr>Ergebnis aus der Bürgerbefragung - unser Auftrag!</vt:lpstr>
      <vt:lpstr>Grundsätze</vt:lpstr>
      <vt:lpstr>Erarbeitung des Seniorenkonzepts</vt:lpstr>
      <vt:lpstr>Projekte und Maßnahmen</vt:lpstr>
      <vt:lpstr>Projektportfolio</vt:lpstr>
      <vt:lpstr>Quartiersentwicklung</vt:lpstr>
      <vt:lpstr>Vernetzung</vt:lpstr>
      <vt:lpstr>Der gemeinsame Weg! von der Verwaltung zur Gestaltung – vom Landratsamt in die Gemeinden!</vt:lpstr>
      <vt:lpstr>weiterführende Informationen zum Seniorenpolitischen Gesamtkonzept im Landkreis Unterallgäu</vt:lpstr>
      <vt:lpstr>Dank für die Aufmerksamkeit</vt:lpstr>
    </vt:vector>
  </TitlesOfParts>
  <Company>Landratsamt Unterallgäu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zum zweiten Unterallgäuer Klausurtag für die Seniorenbeauftragten der Gemeinden</dc:title>
  <dc:creator>Plepla Hubert</dc:creator>
  <cp:lastModifiedBy>Fritsch, Mara</cp:lastModifiedBy>
  <cp:revision>45</cp:revision>
  <cp:lastPrinted>2014-04-14T14:49:49Z</cp:lastPrinted>
  <dcterms:created xsi:type="dcterms:W3CDTF">2014-03-26T13:45:41Z</dcterms:created>
  <dcterms:modified xsi:type="dcterms:W3CDTF">2017-10-16T13:09:33Z</dcterms:modified>
</cp:coreProperties>
</file>