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651" r:id="rId5"/>
    <p:sldMasterId id="2147483652" r:id="rId6"/>
    <p:sldMasterId id="2147483653" r:id="rId7"/>
    <p:sldMasterId id="2147484612" r:id="rId8"/>
    <p:sldMasterId id="2147484627" r:id="rId9"/>
    <p:sldMasterId id="2147484639" r:id="rId10"/>
    <p:sldMasterId id="2147484651" r:id="rId11"/>
    <p:sldMasterId id="2147484663" r:id="rId12"/>
    <p:sldMasterId id="2147484678" r:id="rId13"/>
    <p:sldMasterId id="2147484692" r:id="rId14"/>
    <p:sldMasterId id="2147484707" r:id="rId15"/>
  </p:sldMasterIdLst>
  <p:notesMasterIdLst>
    <p:notesMasterId r:id="rId30"/>
  </p:notesMasterIdLst>
  <p:handoutMasterIdLst>
    <p:handoutMasterId r:id="rId31"/>
  </p:handoutMasterIdLst>
  <p:sldIdLst>
    <p:sldId id="336" r:id="rId16"/>
    <p:sldId id="343" r:id="rId17"/>
    <p:sldId id="345" r:id="rId18"/>
    <p:sldId id="284" r:id="rId19"/>
    <p:sldId id="293" r:id="rId20"/>
    <p:sldId id="332" r:id="rId21"/>
    <p:sldId id="316" r:id="rId22"/>
    <p:sldId id="317" r:id="rId23"/>
    <p:sldId id="342" r:id="rId24"/>
    <p:sldId id="338" r:id="rId25"/>
    <p:sldId id="339" r:id="rId26"/>
    <p:sldId id="341" r:id="rId27"/>
    <p:sldId id="340" r:id="rId28"/>
    <p:sldId id="290" r:id="rId2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252" y="10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717" y="-77"/>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315E7C5-F453-48F1-9A12-334210F1A926}" type="datetimeFigureOut">
              <a:rPr lang="de-DE" smtClean="0"/>
              <a:t>16.10.2017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0E22311-5B76-4119-889D-DAB15F56CB8E}" type="slidenum">
              <a:rPr lang="de-DE" smtClean="0"/>
              <a:t>‹#›</a:t>
            </a:fld>
            <a:endParaRPr lang="de-DE"/>
          </a:p>
        </p:txBody>
      </p:sp>
    </p:spTree>
    <p:extLst>
      <p:ext uri="{BB962C8B-B14F-4D97-AF65-F5344CB8AC3E}">
        <p14:creationId xmlns:p14="http://schemas.microsoft.com/office/powerpoint/2010/main" val="1869354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2323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323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2323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2323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C384639-A12A-4A21-A9D4-BEBDEE27368F}" type="slidenum">
              <a:rPr lang="de-DE"/>
              <a:pPr>
                <a:defRPr/>
              </a:pPr>
              <a:t>‹#›</a:t>
            </a:fld>
            <a:endParaRPr lang="de-DE"/>
          </a:p>
        </p:txBody>
      </p:sp>
    </p:spTree>
    <p:extLst>
      <p:ext uri="{BB962C8B-B14F-4D97-AF65-F5344CB8AC3E}">
        <p14:creationId xmlns:p14="http://schemas.microsoft.com/office/powerpoint/2010/main" val="665962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endParaRPr lang="de-DE" altLang="de-DE" dirty="0"/>
          </a:p>
        </p:txBody>
      </p:sp>
      <p:sp>
        <p:nvSpPr>
          <p:cNvPr id="22532" name="Foliennummernplatzhalt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5D7296B-3996-4737-ADCC-5445BFC236FB}" type="slidenum">
              <a:rPr lang="de-DE" altLang="de-DE" smtClean="0"/>
              <a:pPr eaLnBrk="1" hangingPunct="1"/>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r>
              <a:rPr lang="de-DE" altLang="de-DE" dirty="0"/>
              <a:t>Alle bewährten und in unserem Haus verbliebenen Förderungen wurden in eine Förderrichtlinie zusammengefasst. </a:t>
            </a:r>
          </a:p>
          <a:p>
            <a:r>
              <a:rPr lang="de-DE" altLang="de-DE" dirty="0"/>
              <a:t>Wesentliche Änderung: Betreutes Wohnen zu Hause.</a:t>
            </a:r>
          </a:p>
          <a:p>
            <a:endParaRPr lang="de-DE" altLang="de-DE" dirty="0"/>
          </a:p>
          <a:p>
            <a:r>
              <a:rPr lang="de-DE" altLang="de-DE" dirty="0"/>
              <a:t>Vollzugsbehörde ist das Zentrum Bayern Familie und Soziales</a:t>
            </a:r>
          </a:p>
          <a:p>
            <a:endParaRPr lang="de-DE" altLang="de-DE" dirty="0"/>
          </a:p>
          <a:p>
            <a:r>
              <a:rPr lang="de-DE" altLang="de-DE" dirty="0"/>
              <a:t>Anträge stehen auf unserer Homepage</a:t>
            </a:r>
          </a:p>
        </p:txBody>
      </p:sp>
      <p:sp>
        <p:nvSpPr>
          <p:cNvPr id="2867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A225F5-383F-4BEC-A5DD-6DD815AA4D84}" type="slidenum">
              <a:rPr lang="de-DE" altLang="de-DE" smtClean="0">
                <a:solidFill>
                  <a:prstClr val="black"/>
                </a:solidFill>
              </a:rPr>
              <a:pPr eaLnBrk="1" hangingPunct="1">
                <a:spcBef>
                  <a:spcPct val="0"/>
                </a:spcBef>
              </a:pPr>
              <a:t>10</a:t>
            </a:fld>
            <a:endParaRPr lang="de-DE" altLang="de-DE">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endParaRPr lang="de-DE" altLang="de-DE" dirty="0"/>
          </a:p>
          <a:p>
            <a:r>
              <a:rPr lang="de-DE" altLang="de-DE" dirty="0"/>
              <a:t>Die Förderung erfolgt max. über zwei Jahre. </a:t>
            </a:r>
          </a:p>
          <a:p>
            <a:r>
              <a:rPr lang="de-DE" altLang="de-DE" dirty="0"/>
              <a:t>Gefördert werden wie bisher Personal- und Sachkosten z.B. </a:t>
            </a:r>
          </a:p>
          <a:p>
            <a:r>
              <a:rPr lang="de-DE" altLang="de-DE" dirty="0"/>
              <a:t>Koordination, Organisation  des Projektes oder die Moderation des Gemeinschaftslebens, Öffentlichkeitsarbeit oder Ausstattung des Gemeinschaftsraumes</a:t>
            </a:r>
          </a:p>
          <a:p>
            <a:endParaRPr lang="de-DE" altLang="de-DE" dirty="0"/>
          </a:p>
          <a:p>
            <a:r>
              <a:rPr lang="de-DE" altLang="de-DE" dirty="0"/>
              <a:t>Nicht gefördert werden Investitionskosten oder  Miete.</a:t>
            </a:r>
          </a:p>
        </p:txBody>
      </p:sp>
      <p:sp>
        <p:nvSpPr>
          <p:cNvPr id="2867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A225F5-383F-4BEC-A5DD-6DD815AA4D84}" type="slidenum">
              <a:rPr lang="de-DE" altLang="de-DE" smtClean="0">
                <a:solidFill>
                  <a:prstClr val="black"/>
                </a:solidFill>
              </a:rPr>
              <a:pPr eaLnBrk="1" hangingPunct="1">
                <a:spcBef>
                  <a:spcPct val="0"/>
                </a:spcBef>
              </a:pPr>
              <a:t>11</a:t>
            </a:fld>
            <a:endParaRPr lang="de-DE" altLang="de-DE">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C384639-A12A-4A21-A9D4-BEBDEE27368F}" type="slidenum">
              <a:rPr lang="de-DE" smtClean="0"/>
              <a:pPr>
                <a:defRPr/>
              </a:pPr>
              <a:t>12</a:t>
            </a:fld>
            <a:endParaRPr lang="de-DE"/>
          </a:p>
        </p:txBody>
      </p:sp>
    </p:spTree>
    <p:extLst>
      <p:ext uri="{BB962C8B-B14F-4D97-AF65-F5344CB8AC3E}">
        <p14:creationId xmlns:p14="http://schemas.microsoft.com/office/powerpoint/2010/main" val="271721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p:spPr>
        <p:txBody>
          <a:bodyPr/>
          <a:lstStyle/>
          <a:p>
            <a:r>
              <a:rPr lang="de-DE" altLang="de-DE" dirty="0"/>
              <a:t>Ganz aktuell sind die Seniorengenossenschaften.  Im Gegensatz zu den Nachbarschaftshilfen basieren sie auf der Hilfe auf Gegenseitigkeit.  Ich bringe mich ein z. B. mit Hausaufgabenbetreuung und lasse mir  von meinem erwirtschafteten Guthaben den Rasen mähen.  Man kann sich seine Einsätze auch auf Zeitkonten gutschreiben lassen und erst später einlösen.</a:t>
            </a:r>
          </a:p>
          <a:p>
            <a:endParaRPr lang="de-DE" altLang="de-DE" dirty="0"/>
          </a:p>
          <a:p>
            <a:r>
              <a:rPr lang="de-DE" altLang="de-DE" dirty="0"/>
              <a:t>Im Gegensatz zu Betreutes Wohnen zu Hause, wo es bereits rund 80 Initiativen in Bayern  bestehen, gibt es die ersten 7 Seniorengenossenschaften.  Hier gibt es eine Anschubfinanzierung von 30.000 €  und ganz aktuell einen Wegweiser  wie man so  eine SG aufbaut.  Er steht zum runterladen auf unserer Homepage.  In Papierform war er in wenigen Tagen vergriffen. </a:t>
            </a:r>
          </a:p>
        </p:txBody>
      </p:sp>
      <p:sp>
        <p:nvSpPr>
          <p:cNvPr id="24580"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948E633-6D70-468C-B6EF-6930EFDF50C5}" type="slidenum">
              <a:rPr lang="de-DE" altLang="de-DE" smtClean="0"/>
              <a:pPr eaLnBrk="1" hangingPunct="1">
                <a:spcBef>
                  <a:spcPct val="0"/>
                </a:spcBef>
              </a:pPr>
              <a:t>13</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F675E25-B664-49C6-9571-23D7A5035F4A}" type="slidenum">
              <a:rPr lang="de-DE" altLang="de-DE" smtClean="0"/>
              <a:pPr eaLnBrk="1" hangingPunct="1">
                <a:spcBef>
                  <a:spcPct val="0"/>
                </a:spcBef>
              </a:pPr>
              <a:t>14</a:t>
            </a:fld>
            <a:endParaRPr lang="de-DE" altLang="de-DE"/>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06463" y="4716463"/>
            <a:ext cx="5060950" cy="4465637"/>
          </a:xfrm>
          <a:noFill/>
        </p:spPr>
        <p:txBody>
          <a:bodyPr/>
          <a:lstStyle/>
          <a:p>
            <a:pPr eaLnBrk="1" hangingPunct="1"/>
            <a:endParaRPr lang="de-DE"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Richtlinien und Eckpunkte in ihren Unterlagen</a:t>
            </a:r>
          </a:p>
          <a:p>
            <a:endParaRPr lang="de-DE" dirty="0"/>
          </a:p>
          <a:p>
            <a:r>
              <a:rPr lang="de-DE" dirty="0"/>
              <a:t>Alles zusammengefasst bis auf SG</a:t>
            </a:r>
          </a:p>
        </p:txBody>
      </p:sp>
      <p:sp>
        <p:nvSpPr>
          <p:cNvPr id="4" name="Foliennummernplatzhalter 3"/>
          <p:cNvSpPr>
            <a:spLocks noGrp="1"/>
          </p:cNvSpPr>
          <p:nvPr>
            <p:ph type="sldNum" sz="quarter" idx="10"/>
          </p:nvPr>
        </p:nvSpPr>
        <p:spPr/>
        <p:txBody>
          <a:bodyPr/>
          <a:lstStyle/>
          <a:p>
            <a:pPr>
              <a:defRPr/>
            </a:pPr>
            <a:fld id="{DC384639-A12A-4A21-A9D4-BEBDEE27368F}" type="slidenum">
              <a:rPr lang="de-DE" smtClean="0"/>
              <a:pPr>
                <a:defRPr/>
              </a:pPr>
              <a:t>2</a:t>
            </a:fld>
            <a:endParaRPr lang="de-DE"/>
          </a:p>
        </p:txBody>
      </p:sp>
    </p:spTree>
    <p:extLst>
      <p:ext uri="{BB962C8B-B14F-4D97-AF65-F5344CB8AC3E}">
        <p14:creationId xmlns:p14="http://schemas.microsoft.com/office/powerpoint/2010/main" val="349239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Richtlinien und Eckpunkte in ihren Unterlagen</a:t>
            </a:r>
          </a:p>
          <a:p>
            <a:endParaRPr lang="de-DE" dirty="0"/>
          </a:p>
          <a:p>
            <a:r>
              <a:rPr lang="de-DE" dirty="0"/>
              <a:t>Alles zusammengefasst bis auf SG</a:t>
            </a:r>
          </a:p>
        </p:txBody>
      </p:sp>
      <p:sp>
        <p:nvSpPr>
          <p:cNvPr id="4" name="Foliennummernplatzhalter 3"/>
          <p:cNvSpPr>
            <a:spLocks noGrp="1"/>
          </p:cNvSpPr>
          <p:nvPr>
            <p:ph type="sldNum" sz="quarter" idx="10"/>
          </p:nvPr>
        </p:nvSpPr>
        <p:spPr/>
        <p:txBody>
          <a:bodyPr/>
          <a:lstStyle/>
          <a:p>
            <a:pPr>
              <a:defRPr/>
            </a:pPr>
            <a:fld id="{DC384639-A12A-4A21-A9D4-BEBDEE27368F}" type="slidenum">
              <a:rPr lang="de-DE" smtClean="0"/>
              <a:pPr>
                <a:defRPr/>
              </a:pPr>
              <a:t>3</a:t>
            </a:fld>
            <a:endParaRPr lang="de-DE"/>
          </a:p>
        </p:txBody>
      </p:sp>
    </p:spTree>
    <p:extLst>
      <p:ext uri="{BB962C8B-B14F-4D97-AF65-F5344CB8AC3E}">
        <p14:creationId xmlns:p14="http://schemas.microsoft.com/office/powerpoint/2010/main" val="349239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r>
              <a:rPr lang="de-DE" altLang="de-DE" dirty="0"/>
              <a:t>Ein Ansatz sind z.B. bürgerschaftlich engagierte Nachbarschaftshilfen.  Wir fördern  sie mit einer Anschubfinanzierung von 10 000 € . Innerhalb von zwei Jahren sind  so 59  neue Initiativen entstanden.</a:t>
            </a:r>
          </a:p>
          <a:p>
            <a:r>
              <a:rPr lang="de-DE" altLang="de-DE" dirty="0"/>
              <a:t>Es finden regelmäßige Netzwerktreffen statt, in denen sich die Akteure austauschen können.  </a:t>
            </a:r>
          </a:p>
        </p:txBody>
      </p:sp>
      <p:sp>
        <p:nvSpPr>
          <p:cNvPr id="22532"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82FACFD-A2A3-4054-B575-C50B7526C33C}" type="slidenum">
              <a:rPr lang="de-DE" altLang="de-DE" smtClean="0"/>
              <a:pPr eaLnBrk="1" hangingPunct="1">
                <a:spcBef>
                  <a:spcPct val="0"/>
                </a:spcBef>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p:spPr>
        <p:txBody>
          <a:bodyPr/>
          <a:lstStyle/>
          <a:p>
            <a:r>
              <a:rPr lang="de-DE" altLang="de-DE" dirty="0"/>
              <a:t>Oder Betreutes Wohnen zu Hause. Hier steht der wöchentliche Hausbesuch durch geschulte Ehrenamtliche im Mittelpunkt, die regelmäßig „nach dem Rechten“ schauen.  Auch hier gibt’s einen Leitfaden, regelmäßige Netzwerktreffen aller Initiativen und eine Anschubfinanzierung von 35.000 € für die ersten 2 Jahre. </a:t>
            </a:r>
          </a:p>
          <a:p>
            <a:endParaRPr lang="de-DE" altLang="de-DE" dirty="0"/>
          </a:p>
          <a:p>
            <a:r>
              <a:rPr lang="de-DE" altLang="de-DE" dirty="0"/>
              <a:t>Die Förderung läuft allerdings Ende des Jahres aus. Derzeit wird eine neue Förderrichtlinie erarbeitet,  in die alle Förderungen zusammengefasst werden. </a:t>
            </a:r>
          </a:p>
        </p:txBody>
      </p:sp>
      <p:sp>
        <p:nvSpPr>
          <p:cNvPr id="2355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F57D786-FE5F-49AE-BC24-00DA0F3871B4}" type="slidenum">
              <a:rPr lang="de-DE" altLang="de-DE" smtClean="0"/>
              <a:pPr eaLnBrk="1" hangingPunct="1">
                <a:spcBef>
                  <a:spcPct val="0"/>
                </a:spcBef>
              </a:pPr>
              <a:t>5</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p:spPr>
        <p:txBody>
          <a:bodyPr/>
          <a:lstStyle/>
          <a:p>
            <a:r>
              <a:rPr lang="de-DE" altLang="de-DE" dirty="0"/>
              <a:t>Quartierskonzepte sind ein klassisches Beispiel für eine „Sorgende Gemeinschaft“  </a:t>
            </a:r>
          </a:p>
          <a:p>
            <a:endParaRPr lang="de-DE" altLang="de-DE" dirty="0"/>
          </a:p>
          <a:p>
            <a:endParaRPr lang="de-DE" altLang="de-DE" dirty="0"/>
          </a:p>
          <a:p>
            <a:r>
              <a:rPr lang="de-DE" altLang="de-DE" dirty="0"/>
              <a:t>In einem Quartier, einem Stadtteil, einem  Dorf  werden verschiedenen Unterstützungsstrukturen aufgebaut, die es den älteren Menschen ermöglichen, in der vertrauten Umgebung zu bleiben. </a:t>
            </a:r>
          </a:p>
          <a:p>
            <a:r>
              <a:rPr lang="de-DE" altLang="de-DE" dirty="0"/>
              <a:t>Quartierskonzepte  bestehen aus den  drei  Bausteinen , Wohnen und Wohnumfeld, wie              Soziales  mit  z.B.                      sowie  Unterstützung und Pflege .  Hier sind die </a:t>
            </a:r>
            <a:r>
              <a:rPr lang="de-DE" altLang="de-DE" dirty="0" err="1"/>
              <a:t>verschienen</a:t>
            </a:r>
            <a:r>
              <a:rPr lang="de-DE" altLang="de-DE" dirty="0"/>
              <a:t> Elemente,  zu einem Gesamtkonzept verschmolzen.  Ich will dies an einem Beispiel verdeutlichen</a:t>
            </a:r>
          </a:p>
          <a:p>
            <a:endParaRPr lang="de-DE" altLang="de-DE" dirty="0"/>
          </a:p>
          <a:p>
            <a:r>
              <a:rPr lang="de-DE" altLang="de-DE" dirty="0"/>
              <a:t>Lt. Umfrage rund 70 vorhanden </a:t>
            </a:r>
          </a:p>
          <a:p>
            <a:endParaRPr lang="de-DE" altLang="de-DE" dirty="0"/>
          </a:p>
        </p:txBody>
      </p:sp>
      <p:sp>
        <p:nvSpPr>
          <p:cNvPr id="266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AFE24DE-FE0F-4A68-9653-4EA572B05092}" type="slidenum">
              <a:rPr lang="de-DE" altLang="de-DE" smtClean="0">
                <a:solidFill>
                  <a:prstClr val="black"/>
                </a:solidFill>
              </a:rPr>
              <a:pPr eaLnBrk="1" hangingPunct="1">
                <a:spcBef>
                  <a:spcPct val="0"/>
                </a:spcBef>
              </a:pPr>
              <a:t>6</a:t>
            </a:fld>
            <a:endParaRPr lang="de-DE" altLang="de-D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Lt. Umfrage rund 50 vorhanden</a:t>
            </a:r>
          </a:p>
        </p:txBody>
      </p:sp>
      <p:sp>
        <p:nvSpPr>
          <p:cNvPr id="4" name="Foliennummernplatzhalter 3"/>
          <p:cNvSpPr>
            <a:spLocks noGrp="1"/>
          </p:cNvSpPr>
          <p:nvPr>
            <p:ph type="sldNum" sz="quarter" idx="10"/>
          </p:nvPr>
        </p:nvSpPr>
        <p:spPr/>
        <p:txBody>
          <a:bodyPr/>
          <a:lstStyle/>
          <a:p>
            <a:pPr>
              <a:defRPr/>
            </a:pPr>
            <a:fld id="{DC384639-A12A-4A21-A9D4-BEBDEE27368F}" type="slidenum">
              <a:rPr lang="de-DE" smtClean="0"/>
              <a:pPr>
                <a:defRPr/>
              </a:pPr>
              <a:t>7</a:t>
            </a:fld>
            <a:endParaRPr lang="de-DE"/>
          </a:p>
        </p:txBody>
      </p:sp>
    </p:spTree>
    <p:extLst>
      <p:ext uri="{BB962C8B-B14F-4D97-AF65-F5344CB8AC3E}">
        <p14:creationId xmlns:p14="http://schemas.microsoft.com/office/powerpoint/2010/main" val="62113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Lt. Umfrage rund 50 vorhanden</a:t>
            </a:r>
          </a:p>
        </p:txBody>
      </p:sp>
      <p:sp>
        <p:nvSpPr>
          <p:cNvPr id="4" name="Foliennummernplatzhalter 3"/>
          <p:cNvSpPr>
            <a:spLocks noGrp="1"/>
          </p:cNvSpPr>
          <p:nvPr>
            <p:ph type="sldNum" sz="quarter" idx="10"/>
          </p:nvPr>
        </p:nvSpPr>
        <p:spPr/>
        <p:txBody>
          <a:bodyPr/>
          <a:lstStyle/>
          <a:p>
            <a:pPr>
              <a:defRPr/>
            </a:pPr>
            <a:fld id="{DC384639-A12A-4A21-A9D4-BEBDEE27368F}" type="slidenum">
              <a:rPr lang="de-DE" smtClean="0"/>
              <a:pPr>
                <a:defRPr/>
              </a:pPr>
              <a:t>8</a:t>
            </a:fld>
            <a:endParaRPr lang="de-DE"/>
          </a:p>
        </p:txBody>
      </p:sp>
    </p:spTree>
    <p:extLst>
      <p:ext uri="{BB962C8B-B14F-4D97-AF65-F5344CB8AC3E}">
        <p14:creationId xmlns:p14="http://schemas.microsoft.com/office/powerpoint/2010/main" val="356150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endParaRPr lang="de-DE" altLang="de-DE" dirty="0"/>
          </a:p>
          <a:p>
            <a:r>
              <a:rPr lang="de-DE" dirty="0"/>
              <a:t>Kommunen oder Kreise schaffen eine Plattform, bei der sich beide Seiten melden: Jugendliche zwischen 14 und 18 Jahren, die gerne für andere kleinere ungefährliche Arbeiten wie beispielsweise Einkaufsdienste oder Hilfe in Haus und Garten übernehmen würden, und ältere oder mobilitätseingeschränkte Menschen, die entsprechende Unterstützung suchen. Bezahlt werden sollen den Jugendlichen mindestens fünf Euro pro Stunde. Ihr Einsatz soll auf maximal zwei Stunden pro Tag bzw. zehn Stunden pro Woche begrenzt sein.</a:t>
            </a:r>
            <a:endParaRPr lang="de-DE" altLang="de-DE" dirty="0"/>
          </a:p>
        </p:txBody>
      </p:sp>
      <p:sp>
        <p:nvSpPr>
          <p:cNvPr id="2867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A225F5-383F-4BEC-A5DD-6DD815AA4D84}" type="slidenum">
              <a:rPr lang="de-DE" altLang="de-DE" smtClean="0">
                <a:solidFill>
                  <a:prstClr val="black"/>
                </a:solidFill>
              </a:rPr>
              <a:pPr eaLnBrk="1" hangingPunct="1">
                <a:spcBef>
                  <a:spcPct val="0"/>
                </a:spcBef>
              </a:pPr>
              <a:t>9</a:t>
            </a:fld>
            <a:endParaRPr lang="de-DE" altLang="de-D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250451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547517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011223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142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555088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70239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63362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072824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7632700" cy="1327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1550" y="4189413"/>
            <a:ext cx="7632700" cy="1328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11703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457747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370013" y="381000"/>
            <a:ext cx="6859587" cy="5562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12"/>
          <p:cNvSpPr>
            <a:spLocks noGrp="1" noChangeArrowheads="1"/>
          </p:cNvSpPr>
          <p:nvPr>
            <p:ph type="dt" sz="quarter" idx="10"/>
          </p:nvPr>
        </p:nvSpPr>
        <p:spPr>
          <a:xfrm>
            <a:off x="228600" y="6326188"/>
            <a:ext cx="1905000" cy="379412"/>
          </a:xfrm>
          <a:prstGeom prst="rect">
            <a:avLst/>
          </a:prstGeom>
          <a:ln/>
        </p:spPr>
        <p:txBody>
          <a:bodyPr/>
          <a:lstStyle>
            <a:lvl1pPr>
              <a:defRPr/>
            </a:lvl1pPr>
          </a:lstStyle>
          <a:p>
            <a:pPr>
              <a:defRPr/>
            </a:pPr>
            <a:endParaRPr lang="de-DE">
              <a:solidFill>
                <a:srgbClr val="000000"/>
              </a:solidFill>
            </a:endParaRPr>
          </a:p>
        </p:txBody>
      </p:sp>
      <p:sp>
        <p:nvSpPr>
          <p:cNvPr id="4" name="Rectangle 13"/>
          <p:cNvSpPr>
            <a:spLocks noGrp="1" noChangeArrowheads="1"/>
          </p:cNvSpPr>
          <p:nvPr>
            <p:ph type="ftr" sz="quarter" idx="11"/>
          </p:nvPr>
        </p:nvSpPr>
        <p:spPr>
          <a:xfrm>
            <a:off x="2286000" y="6324600"/>
            <a:ext cx="2895600" cy="379413"/>
          </a:xfrm>
          <a:prstGeom prst="rect">
            <a:avLst/>
          </a:prstGeom>
          <a:ln/>
        </p:spPr>
        <p:txBody>
          <a:bodyPr/>
          <a:lstStyle>
            <a:lvl1pPr>
              <a:defRPr/>
            </a:lvl1pPr>
          </a:lstStyle>
          <a:p>
            <a:pPr>
              <a:defRPr/>
            </a:pPr>
            <a:r>
              <a:rPr lang="de-DE">
                <a:solidFill>
                  <a:srgbClr val="000000"/>
                </a:solidFill>
              </a:rPr>
              <a:t>Dr. Christine Schwendner</a:t>
            </a:r>
          </a:p>
        </p:txBody>
      </p:sp>
      <p:sp>
        <p:nvSpPr>
          <p:cNvPr id="5" name="Rectangle 14"/>
          <p:cNvSpPr>
            <a:spLocks noGrp="1" noChangeArrowheads="1"/>
          </p:cNvSpPr>
          <p:nvPr>
            <p:ph type="sldNum" sz="quarter" idx="12"/>
          </p:nvPr>
        </p:nvSpPr>
        <p:spPr>
          <a:xfrm>
            <a:off x="5410200" y="6324600"/>
            <a:ext cx="1905000" cy="379413"/>
          </a:xfrm>
          <a:prstGeom prst="rect">
            <a:avLst/>
          </a:prstGeom>
          <a:ln/>
        </p:spPr>
        <p:txBody>
          <a:bodyPr/>
          <a:lstStyle>
            <a:lvl1pPr>
              <a:defRPr/>
            </a:lvl1pPr>
          </a:lstStyle>
          <a:p>
            <a:pPr>
              <a:defRPr/>
            </a:pPr>
            <a:fld id="{1AD7717B-A820-4C82-A159-249B8B36B57B}"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2776517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114081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737845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1960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5979176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378946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914228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148903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679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5073568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8166414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702560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7045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061592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7632700" cy="1327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1550" y="4189413"/>
            <a:ext cx="7632700" cy="1328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0048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381596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40323011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808990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079164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463887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665439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114531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8785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41628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7632700" cy="1327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1550" y="4189413"/>
            <a:ext cx="7632700" cy="1328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75888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1840775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105817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648481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7632700" cy="1327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1550" y="4189413"/>
            <a:ext cx="7632700" cy="1328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975836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504277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370013" y="381000"/>
            <a:ext cx="6859587" cy="5562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12"/>
          <p:cNvSpPr>
            <a:spLocks noGrp="1" noChangeArrowheads="1"/>
          </p:cNvSpPr>
          <p:nvPr>
            <p:ph type="dt" sz="quarter" idx="10"/>
          </p:nvPr>
        </p:nvSpPr>
        <p:spPr>
          <a:xfrm>
            <a:off x="228600" y="6326188"/>
            <a:ext cx="1905000" cy="379412"/>
          </a:xfrm>
          <a:prstGeom prst="rect">
            <a:avLst/>
          </a:prstGeom>
          <a:ln/>
        </p:spPr>
        <p:txBody>
          <a:bodyPr/>
          <a:lstStyle>
            <a:lvl1pPr>
              <a:defRPr/>
            </a:lvl1pPr>
          </a:lstStyle>
          <a:p>
            <a:pPr>
              <a:defRPr/>
            </a:pPr>
            <a:endParaRPr lang="de-DE">
              <a:solidFill>
                <a:srgbClr val="000000"/>
              </a:solidFill>
            </a:endParaRPr>
          </a:p>
        </p:txBody>
      </p:sp>
      <p:sp>
        <p:nvSpPr>
          <p:cNvPr id="4" name="Rectangle 13"/>
          <p:cNvSpPr>
            <a:spLocks noGrp="1" noChangeArrowheads="1"/>
          </p:cNvSpPr>
          <p:nvPr>
            <p:ph type="ftr" sz="quarter" idx="11"/>
          </p:nvPr>
        </p:nvSpPr>
        <p:spPr>
          <a:xfrm>
            <a:off x="2286000" y="6324600"/>
            <a:ext cx="2895600" cy="379413"/>
          </a:xfrm>
          <a:prstGeom prst="rect">
            <a:avLst/>
          </a:prstGeom>
          <a:ln/>
        </p:spPr>
        <p:txBody>
          <a:bodyPr/>
          <a:lstStyle>
            <a:lvl1pPr>
              <a:defRPr/>
            </a:lvl1pPr>
          </a:lstStyle>
          <a:p>
            <a:pPr>
              <a:defRPr/>
            </a:pPr>
            <a:r>
              <a:rPr lang="de-DE">
                <a:solidFill>
                  <a:srgbClr val="000000"/>
                </a:solidFill>
              </a:rPr>
              <a:t>Dr. Christine Schwendner</a:t>
            </a:r>
          </a:p>
        </p:txBody>
      </p:sp>
      <p:sp>
        <p:nvSpPr>
          <p:cNvPr id="5" name="Rectangle 14"/>
          <p:cNvSpPr>
            <a:spLocks noGrp="1" noChangeArrowheads="1"/>
          </p:cNvSpPr>
          <p:nvPr>
            <p:ph type="sldNum" sz="quarter" idx="12"/>
          </p:nvPr>
        </p:nvSpPr>
        <p:spPr>
          <a:xfrm>
            <a:off x="5410200" y="6324600"/>
            <a:ext cx="1905000" cy="379413"/>
          </a:xfrm>
          <a:prstGeom prst="rect">
            <a:avLst/>
          </a:prstGeom>
          <a:ln/>
        </p:spPr>
        <p:txBody>
          <a:bodyPr/>
          <a:lstStyle>
            <a:lvl1pPr>
              <a:defRPr/>
            </a:lvl1pPr>
          </a:lstStyle>
          <a:p>
            <a:pPr>
              <a:defRPr/>
            </a:pPr>
            <a:fld id="{1AD7717B-A820-4C82-A159-249B8B36B57B}"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4146146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alt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altLang="de-DE" noProof="0"/>
              <a:t>Formatvorlage des Untertitelmasters durch Klicken bearbeiten</a:t>
            </a:r>
          </a:p>
        </p:txBody>
      </p:sp>
    </p:spTree>
    <p:extLst>
      <p:ext uri="{BB962C8B-B14F-4D97-AF65-F5344CB8AC3E}">
        <p14:creationId xmlns:p14="http://schemas.microsoft.com/office/powerpoint/2010/main" val="5717989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2069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150224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6968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71550" y="1125538"/>
            <a:ext cx="7632700" cy="4392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583940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459627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6431829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424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0463457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7266488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199571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58905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52542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937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68457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8275"/>
            <a:ext cx="3709988"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33938" y="2708275"/>
            <a:ext cx="3709987"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82792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6373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6669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980490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69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341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353362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80368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1625" y="1196975"/>
            <a:ext cx="1892300" cy="43195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27675" cy="43195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5857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241935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75555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4118554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3751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47057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89294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945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541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265163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07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54657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8244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8244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74072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604867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03460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984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9447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03638"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27588" y="2636838"/>
            <a:ext cx="3705225"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94132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1232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01669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404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675727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645407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454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3688" y="1196975"/>
            <a:ext cx="1889125" cy="2952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19738" cy="2952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8165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992412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1964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65885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635177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72338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79438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045407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7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275718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170074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68972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94464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7632700" cy="1327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1550" y="4189413"/>
            <a:ext cx="7632700" cy="1328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4842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580835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03709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71550" y="1125538"/>
            <a:ext cx="7632700" cy="4392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58394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642528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73590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768574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8275"/>
            <a:ext cx="3709988"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33938" y="2708275"/>
            <a:ext cx="3709987"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30979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11586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8130196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72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049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253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728150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11986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1625" y="1196975"/>
            <a:ext cx="1892300" cy="43195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27675" cy="43195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25087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371226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358497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583006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9948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0770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47756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80719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1756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760575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83216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8244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8244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79311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5513871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54545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983600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03638"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27588" y="2636838"/>
            <a:ext cx="3705225"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134322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728241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814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596741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150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12293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474708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474568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3688" y="1196975"/>
            <a:ext cx="1889125" cy="2952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19738" cy="2952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686900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36515280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74582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2522787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03662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1977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3.jpe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image" Target="../media/image3.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1.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3.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3.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3.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3.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3.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1027"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611"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defRPr>
          <a:solidFill>
            <a:srgbClr val="0A4E78"/>
          </a:solidFill>
          <a:latin typeface="+mn-lt"/>
          <a:ea typeface="+mn-ea"/>
          <a:cs typeface="+mn-cs"/>
        </a:defRPr>
      </a:lvl1pPr>
      <a:lvl2pPr marL="742950" indent="-285750" algn="l" rtl="0" eaLnBrk="0" fontAlgn="base" hangingPunct="0">
        <a:spcBef>
          <a:spcPct val="20000"/>
        </a:spcBef>
        <a:spcAft>
          <a:spcPct val="0"/>
        </a:spcAft>
        <a:defRPr>
          <a:solidFill>
            <a:srgbClr val="0A4E78"/>
          </a:solidFill>
          <a:latin typeface="+mn-lt"/>
          <a:cs typeface="+mn-cs"/>
        </a:defRPr>
      </a:lvl2pPr>
      <a:lvl3pPr marL="1143000" indent="-228600" algn="l" rtl="0" eaLnBrk="0" fontAlgn="base" hangingPunct="0">
        <a:spcBef>
          <a:spcPct val="20000"/>
        </a:spcBef>
        <a:spcAft>
          <a:spcPct val="0"/>
        </a:spcAft>
        <a:defRPr>
          <a:solidFill>
            <a:srgbClr val="0A4E78"/>
          </a:solidFill>
          <a:latin typeface="+mn-lt"/>
          <a:cs typeface="+mn-cs"/>
        </a:defRPr>
      </a:lvl3pPr>
      <a:lvl4pPr marL="1600200" indent="-228600" algn="l" rtl="0" eaLnBrk="0" fontAlgn="base" hangingPunct="0">
        <a:spcBef>
          <a:spcPct val="20000"/>
        </a:spcBef>
        <a:spcAft>
          <a:spcPct val="0"/>
        </a:spcAft>
        <a:defRPr>
          <a:solidFill>
            <a:srgbClr val="0A4E78"/>
          </a:solidFill>
          <a:latin typeface="+mn-lt"/>
          <a:cs typeface="+mn-cs"/>
        </a:defRPr>
      </a:lvl4pPr>
      <a:lvl5pPr marL="2057400" indent="-228600" algn="l" rtl="0" eaLnBrk="0" fontAlgn="base" hangingPunct="0">
        <a:spcBef>
          <a:spcPct val="20000"/>
        </a:spcBef>
        <a:spcAft>
          <a:spcPct val="0"/>
        </a:spcAft>
        <a:defRPr>
          <a:solidFill>
            <a:srgbClr val="0A4E78"/>
          </a:solidFill>
          <a:latin typeface="+mn-lt"/>
          <a:cs typeface="+mn-cs"/>
        </a:defRPr>
      </a:lvl5pPr>
      <a:lvl6pPr marL="2514600" indent="-228600" algn="l" rtl="0" fontAlgn="base">
        <a:spcBef>
          <a:spcPct val="20000"/>
        </a:spcBef>
        <a:spcAft>
          <a:spcPct val="0"/>
        </a:spcAft>
        <a:defRPr>
          <a:solidFill>
            <a:srgbClr val="0A4E78"/>
          </a:solidFill>
          <a:latin typeface="+mn-lt"/>
          <a:cs typeface="+mn-cs"/>
        </a:defRPr>
      </a:lvl6pPr>
      <a:lvl7pPr marL="2971800" indent="-228600" algn="l" rtl="0" fontAlgn="base">
        <a:spcBef>
          <a:spcPct val="20000"/>
        </a:spcBef>
        <a:spcAft>
          <a:spcPct val="0"/>
        </a:spcAft>
        <a:defRPr>
          <a:solidFill>
            <a:srgbClr val="0A4E78"/>
          </a:solidFill>
          <a:latin typeface="+mn-lt"/>
          <a:cs typeface="+mn-cs"/>
        </a:defRPr>
      </a:lvl7pPr>
      <a:lvl8pPr marL="3429000" indent="-228600" algn="l" rtl="0" fontAlgn="base">
        <a:spcBef>
          <a:spcPct val="20000"/>
        </a:spcBef>
        <a:spcAft>
          <a:spcPct val="0"/>
        </a:spcAft>
        <a:defRPr>
          <a:solidFill>
            <a:srgbClr val="0A4E78"/>
          </a:solidFill>
          <a:latin typeface="+mn-lt"/>
          <a:cs typeface="+mn-cs"/>
        </a:defRPr>
      </a:lvl8pPr>
      <a:lvl9pPr marL="3886200" indent="-228600" algn="l" rtl="0" fontAlgn="base">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t>Titelmasterformat durch Klicken bearbeiten</a:t>
            </a:r>
          </a:p>
        </p:txBody>
      </p:sp>
      <p:sp>
        <p:nvSpPr>
          <p:cNvPr id="1027"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t>Textmasterformate durch Klicken bearbeiten</a:t>
            </a:r>
          </a:p>
        </p:txBody>
      </p:sp>
    </p:spTree>
    <p:extLst>
      <p:ext uri="{BB962C8B-B14F-4D97-AF65-F5344CB8AC3E}">
        <p14:creationId xmlns:p14="http://schemas.microsoft.com/office/powerpoint/2010/main" val="581773966"/>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defRPr>
      </a:lvl1pPr>
      <a:lvl2pPr marL="742950" indent="-285750" algn="l" rtl="0" eaLnBrk="1" fontAlgn="base" hangingPunct="1">
        <a:spcBef>
          <a:spcPct val="20000"/>
        </a:spcBef>
        <a:spcAft>
          <a:spcPct val="0"/>
        </a:spcAft>
        <a:defRPr>
          <a:solidFill>
            <a:srgbClr val="0A4E78"/>
          </a:solidFill>
          <a:latin typeface="+mn-lt"/>
          <a:cs typeface="+mn-cs"/>
        </a:defRPr>
      </a:lvl2pPr>
      <a:lvl3pPr marL="1143000" indent="-228600" algn="l" rtl="0" eaLnBrk="1" fontAlgn="base" hangingPunct="1">
        <a:spcBef>
          <a:spcPct val="20000"/>
        </a:spcBef>
        <a:spcAft>
          <a:spcPct val="0"/>
        </a:spcAft>
        <a:defRPr>
          <a:solidFill>
            <a:srgbClr val="0A4E78"/>
          </a:solidFill>
          <a:latin typeface="+mn-lt"/>
          <a:cs typeface="+mn-cs"/>
        </a:defRPr>
      </a:lvl3pPr>
      <a:lvl4pPr marL="1600200" indent="-228600" algn="l" rtl="0" eaLnBrk="1" fontAlgn="base" hangingPunct="1">
        <a:spcBef>
          <a:spcPct val="20000"/>
        </a:spcBef>
        <a:spcAft>
          <a:spcPct val="0"/>
        </a:spcAft>
        <a:defRPr>
          <a:solidFill>
            <a:srgbClr val="0A4E78"/>
          </a:solidFill>
          <a:latin typeface="+mn-lt"/>
          <a:cs typeface="+mn-cs"/>
        </a:defRPr>
      </a:lvl4pPr>
      <a:lvl5pPr marL="2057400" indent="-228600" algn="l" rtl="0" eaLnBrk="1" fontAlgn="base" hangingPunct="1">
        <a:spcBef>
          <a:spcPct val="20000"/>
        </a:spcBef>
        <a:spcAft>
          <a:spcPct val="0"/>
        </a:spcAft>
        <a:defRPr>
          <a:solidFill>
            <a:srgbClr val="0A4E78"/>
          </a:solidFill>
          <a:latin typeface="+mn-lt"/>
          <a:cs typeface="+mn-cs"/>
        </a:defRPr>
      </a:lvl5pPr>
      <a:lvl6pPr marL="2514600" indent="-228600" algn="l" rtl="0" eaLnBrk="1" fontAlgn="base" hangingPunct="1">
        <a:spcBef>
          <a:spcPct val="20000"/>
        </a:spcBef>
        <a:spcAft>
          <a:spcPct val="0"/>
        </a:spcAft>
        <a:defRPr>
          <a:solidFill>
            <a:srgbClr val="0A4E78"/>
          </a:solidFill>
          <a:latin typeface="+mn-lt"/>
          <a:cs typeface="+mn-cs"/>
        </a:defRPr>
      </a:lvl6pPr>
      <a:lvl7pPr marL="2971800" indent="-228600" algn="l" rtl="0" eaLnBrk="1" fontAlgn="base" hangingPunct="1">
        <a:spcBef>
          <a:spcPct val="20000"/>
        </a:spcBef>
        <a:spcAft>
          <a:spcPct val="0"/>
        </a:spcAft>
        <a:defRPr>
          <a:solidFill>
            <a:srgbClr val="0A4E78"/>
          </a:solidFill>
          <a:latin typeface="+mn-lt"/>
          <a:cs typeface="+mn-cs"/>
        </a:defRPr>
      </a:lvl7pPr>
      <a:lvl8pPr marL="3429000" indent="-228600" algn="l" rtl="0" eaLnBrk="1" fontAlgn="base" hangingPunct="1">
        <a:spcBef>
          <a:spcPct val="20000"/>
        </a:spcBef>
        <a:spcAft>
          <a:spcPct val="0"/>
        </a:spcAft>
        <a:defRPr>
          <a:solidFill>
            <a:srgbClr val="0A4E78"/>
          </a:solidFill>
          <a:latin typeface="+mn-lt"/>
          <a:cs typeface="+mn-cs"/>
        </a:defRPr>
      </a:lvl8pPr>
      <a:lvl9pPr marL="3886200" indent="-228600" algn="l" rtl="0" eaLnBrk="1" fontAlgn="base" hangingPunct="1">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t>Titelmasterformat durch Klicken bearbeiten</a:t>
            </a:r>
          </a:p>
        </p:txBody>
      </p:sp>
      <p:sp>
        <p:nvSpPr>
          <p:cNvPr id="1027"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t>Textmasterformate durch Klicken bearbeiten</a:t>
            </a:r>
          </a:p>
        </p:txBody>
      </p:sp>
    </p:spTree>
    <p:extLst>
      <p:ext uri="{BB962C8B-B14F-4D97-AF65-F5344CB8AC3E}">
        <p14:creationId xmlns:p14="http://schemas.microsoft.com/office/powerpoint/2010/main" val="2849010050"/>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 id="2147484704" r:id="rId12"/>
    <p:sldLayoutId id="2147484705" r:id="rId13"/>
    <p:sldLayoutId id="2147484706" r:id="rId14"/>
  </p:sldLayoutIdLst>
  <p:hf sldNum="0" hdr="0" ftr="0" dt="0"/>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defRPr>
      </a:lvl1pPr>
      <a:lvl2pPr marL="742950" indent="-285750" algn="l" rtl="0" eaLnBrk="1" fontAlgn="base" hangingPunct="1">
        <a:spcBef>
          <a:spcPct val="20000"/>
        </a:spcBef>
        <a:spcAft>
          <a:spcPct val="0"/>
        </a:spcAft>
        <a:defRPr>
          <a:solidFill>
            <a:srgbClr val="0A4E78"/>
          </a:solidFill>
          <a:latin typeface="+mn-lt"/>
          <a:cs typeface="+mn-cs"/>
        </a:defRPr>
      </a:lvl2pPr>
      <a:lvl3pPr marL="1143000" indent="-228600" algn="l" rtl="0" eaLnBrk="1" fontAlgn="base" hangingPunct="1">
        <a:spcBef>
          <a:spcPct val="20000"/>
        </a:spcBef>
        <a:spcAft>
          <a:spcPct val="0"/>
        </a:spcAft>
        <a:defRPr>
          <a:solidFill>
            <a:srgbClr val="0A4E78"/>
          </a:solidFill>
          <a:latin typeface="+mn-lt"/>
          <a:cs typeface="+mn-cs"/>
        </a:defRPr>
      </a:lvl3pPr>
      <a:lvl4pPr marL="1600200" indent="-228600" algn="l" rtl="0" eaLnBrk="1" fontAlgn="base" hangingPunct="1">
        <a:spcBef>
          <a:spcPct val="20000"/>
        </a:spcBef>
        <a:spcAft>
          <a:spcPct val="0"/>
        </a:spcAft>
        <a:defRPr>
          <a:solidFill>
            <a:srgbClr val="0A4E78"/>
          </a:solidFill>
          <a:latin typeface="+mn-lt"/>
          <a:cs typeface="+mn-cs"/>
        </a:defRPr>
      </a:lvl4pPr>
      <a:lvl5pPr marL="2057400" indent="-228600" algn="l" rtl="0" eaLnBrk="1" fontAlgn="base" hangingPunct="1">
        <a:spcBef>
          <a:spcPct val="20000"/>
        </a:spcBef>
        <a:spcAft>
          <a:spcPct val="0"/>
        </a:spcAft>
        <a:defRPr>
          <a:solidFill>
            <a:srgbClr val="0A4E78"/>
          </a:solidFill>
          <a:latin typeface="+mn-lt"/>
          <a:cs typeface="+mn-cs"/>
        </a:defRPr>
      </a:lvl5pPr>
      <a:lvl6pPr marL="2514600" indent="-228600" algn="l" rtl="0" eaLnBrk="1" fontAlgn="base" hangingPunct="1">
        <a:spcBef>
          <a:spcPct val="20000"/>
        </a:spcBef>
        <a:spcAft>
          <a:spcPct val="0"/>
        </a:spcAft>
        <a:defRPr>
          <a:solidFill>
            <a:srgbClr val="0A4E78"/>
          </a:solidFill>
          <a:latin typeface="+mn-lt"/>
          <a:cs typeface="+mn-cs"/>
        </a:defRPr>
      </a:lvl6pPr>
      <a:lvl7pPr marL="2971800" indent="-228600" algn="l" rtl="0" eaLnBrk="1" fontAlgn="base" hangingPunct="1">
        <a:spcBef>
          <a:spcPct val="20000"/>
        </a:spcBef>
        <a:spcAft>
          <a:spcPct val="0"/>
        </a:spcAft>
        <a:defRPr>
          <a:solidFill>
            <a:srgbClr val="0A4E78"/>
          </a:solidFill>
          <a:latin typeface="+mn-lt"/>
          <a:cs typeface="+mn-cs"/>
        </a:defRPr>
      </a:lvl7pPr>
      <a:lvl8pPr marL="3429000" indent="-228600" algn="l" rtl="0" eaLnBrk="1" fontAlgn="base" hangingPunct="1">
        <a:spcBef>
          <a:spcPct val="20000"/>
        </a:spcBef>
        <a:spcAft>
          <a:spcPct val="0"/>
        </a:spcAft>
        <a:defRPr>
          <a:solidFill>
            <a:srgbClr val="0A4E78"/>
          </a:solidFill>
          <a:latin typeface="+mn-lt"/>
          <a:cs typeface="+mn-cs"/>
        </a:defRPr>
      </a:lvl8pPr>
      <a:lvl9pPr marL="3886200" indent="-228600" algn="l" rtl="0" eaLnBrk="1" fontAlgn="base" hangingPunct="1">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3082"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extLst>
      <p:ext uri="{BB962C8B-B14F-4D97-AF65-F5344CB8AC3E}">
        <p14:creationId xmlns:p14="http://schemas.microsoft.com/office/powerpoint/2010/main" val="682543301"/>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p:txStyles>
    <p:titleStyle>
      <a:lvl1pPr algn="l" rtl="0" fontAlgn="base">
        <a:spcBef>
          <a:spcPct val="0"/>
        </a:spcBef>
        <a:spcAft>
          <a:spcPct val="0"/>
        </a:spcAft>
        <a:defRPr sz="2800" i="1">
          <a:solidFill>
            <a:srgbClr val="0A4E78"/>
          </a:solidFill>
          <a:latin typeface="+mj-lt"/>
          <a:ea typeface="+mj-ea"/>
          <a:cs typeface="+mj-cs"/>
        </a:defRPr>
      </a:lvl1pPr>
      <a:lvl2pPr algn="l" rtl="0" fontAlgn="base">
        <a:spcBef>
          <a:spcPct val="0"/>
        </a:spcBef>
        <a:spcAft>
          <a:spcPct val="0"/>
        </a:spcAft>
        <a:defRPr sz="2800" i="1">
          <a:solidFill>
            <a:srgbClr val="0A4E78"/>
          </a:solidFill>
          <a:latin typeface="Arial" charset="0"/>
          <a:cs typeface="Arial" charset="0"/>
        </a:defRPr>
      </a:lvl2pPr>
      <a:lvl3pPr algn="l" rtl="0" fontAlgn="base">
        <a:spcBef>
          <a:spcPct val="0"/>
        </a:spcBef>
        <a:spcAft>
          <a:spcPct val="0"/>
        </a:spcAft>
        <a:defRPr sz="2800" i="1">
          <a:solidFill>
            <a:srgbClr val="0A4E78"/>
          </a:solidFill>
          <a:latin typeface="Arial" charset="0"/>
          <a:cs typeface="Arial" charset="0"/>
        </a:defRPr>
      </a:lvl3pPr>
      <a:lvl4pPr algn="l" rtl="0" fontAlgn="base">
        <a:spcBef>
          <a:spcPct val="0"/>
        </a:spcBef>
        <a:spcAft>
          <a:spcPct val="0"/>
        </a:spcAft>
        <a:defRPr sz="2800" i="1">
          <a:solidFill>
            <a:srgbClr val="0A4E78"/>
          </a:solidFill>
          <a:latin typeface="Arial" charset="0"/>
          <a:cs typeface="Arial" charset="0"/>
        </a:defRPr>
      </a:lvl4pPr>
      <a:lvl5pPr algn="l" rtl="0" fontAlgn="base">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fontAlgn="base">
        <a:spcBef>
          <a:spcPct val="20000"/>
        </a:spcBef>
        <a:spcAft>
          <a:spcPct val="0"/>
        </a:spcAft>
        <a:defRPr>
          <a:solidFill>
            <a:srgbClr val="0A4E78"/>
          </a:solidFill>
          <a:latin typeface="+mn-lt"/>
          <a:ea typeface="+mn-ea"/>
          <a:cs typeface="+mn-cs"/>
        </a:defRPr>
      </a:lvl1pPr>
      <a:lvl2pPr marL="742950" indent="-285750" algn="l" rtl="0" fontAlgn="base">
        <a:spcBef>
          <a:spcPct val="20000"/>
        </a:spcBef>
        <a:spcAft>
          <a:spcPct val="0"/>
        </a:spcAft>
        <a:defRPr>
          <a:solidFill>
            <a:srgbClr val="0A4E78"/>
          </a:solidFill>
          <a:latin typeface="+mn-lt"/>
          <a:cs typeface="+mn-cs"/>
        </a:defRPr>
      </a:lvl2pPr>
      <a:lvl3pPr marL="1143000" indent="-228600" algn="l" rtl="0" fontAlgn="base">
        <a:spcBef>
          <a:spcPct val="20000"/>
        </a:spcBef>
        <a:spcAft>
          <a:spcPct val="0"/>
        </a:spcAft>
        <a:defRPr>
          <a:solidFill>
            <a:srgbClr val="0A4E78"/>
          </a:solidFill>
          <a:latin typeface="+mn-lt"/>
          <a:cs typeface="+mn-cs"/>
        </a:defRPr>
      </a:lvl3pPr>
      <a:lvl4pPr marL="1600200" indent="-228600" algn="l" rtl="0" fontAlgn="base">
        <a:spcBef>
          <a:spcPct val="20000"/>
        </a:spcBef>
        <a:spcAft>
          <a:spcPct val="0"/>
        </a:spcAft>
        <a:defRPr>
          <a:solidFill>
            <a:srgbClr val="0A4E78"/>
          </a:solidFill>
          <a:latin typeface="+mn-lt"/>
          <a:cs typeface="+mn-cs"/>
        </a:defRPr>
      </a:lvl4pPr>
      <a:lvl5pPr marL="2057400" indent="-228600" algn="l" rtl="0" fontAlgn="base">
        <a:spcBef>
          <a:spcPct val="20000"/>
        </a:spcBef>
        <a:spcAft>
          <a:spcPct val="0"/>
        </a:spcAft>
        <a:defRPr>
          <a:solidFill>
            <a:srgbClr val="0A4E78"/>
          </a:solidFill>
          <a:latin typeface="+mn-lt"/>
          <a:cs typeface="+mn-cs"/>
        </a:defRPr>
      </a:lvl5pPr>
      <a:lvl6pPr marL="2514600" indent="-228600" algn="l" rtl="0" fontAlgn="base">
        <a:spcBef>
          <a:spcPct val="20000"/>
        </a:spcBef>
        <a:spcAft>
          <a:spcPct val="0"/>
        </a:spcAft>
        <a:defRPr>
          <a:solidFill>
            <a:srgbClr val="0A4E78"/>
          </a:solidFill>
          <a:latin typeface="+mn-lt"/>
          <a:cs typeface="+mn-cs"/>
        </a:defRPr>
      </a:lvl6pPr>
      <a:lvl7pPr marL="2971800" indent="-228600" algn="l" rtl="0" fontAlgn="base">
        <a:spcBef>
          <a:spcPct val="20000"/>
        </a:spcBef>
        <a:spcAft>
          <a:spcPct val="0"/>
        </a:spcAft>
        <a:defRPr>
          <a:solidFill>
            <a:srgbClr val="0A4E78"/>
          </a:solidFill>
          <a:latin typeface="+mn-lt"/>
          <a:cs typeface="+mn-cs"/>
        </a:defRPr>
      </a:lvl7pPr>
      <a:lvl8pPr marL="3429000" indent="-228600" algn="l" rtl="0" fontAlgn="base">
        <a:spcBef>
          <a:spcPct val="20000"/>
        </a:spcBef>
        <a:spcAft>
          <a:spcPct val="0"/>
        </a:spcAft>
        <a:defRPr>
          <a:solidFill>
            <a:srgbClr val="0A4E78"/>
          </a:solidFill>
          <a:latin typeface="+mn-lt"/>
          <a:cs typeface="+mn-cs"/>
        </a:defRPr>
      </a:lvl8pPr>
      <a:lvl9pPr marL="3886200" indent="-228600" algn="l" rtl="0" fontAlgn="base">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2051" name="Rectangle 3"/>
          <p:cNvSpPr>
            <a:spLocks noGrp="1" noChangeArrowheads="1"/>
          </p:cNvSpPr>
          <p:nvPr>
            <p:ph type="body" idx="1"/>
          </p:nvPr>
        </p:nvSpPr>
        <p:spPr bwMode="auto">
          <a:xfrm>
            <a:off x="971550" y="2708275"/>
            <a:ext cx="757237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defRPr>
          <a:solidFill>
            <a:srgbClr val="0A4E78"/>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defRPr sz="2000">
          <a:solidFill>
            <a:schemeClr val="tx1"/>
          </a:solidFill>
          <a:latin typeface="+mn-lt"/>
          <a:cs typeface="+mn-cs"/>
        </a:defRPr>
      </a:lvl4pPr>
      <a:lvl5pPr marL="2057400" indent="-228600" algn="l" rtl="0" eaLnBrk="0" fontAlgn="base" hangingPunct="0">
        <a:spcBef>
          <a:spcPct val="20000"/>
        </a:spcBef>
        <a:spcAft>
          <a:spcPct val="0"/>
        </a:spcAft>
        <a:defRPr sz="2000">
          <a:solidFill>
            <a:schemeClr val="tx1"/>
          </a:solidFill>
          <a:latin typeface="+mn-lt"/>
          <a:cs typeface="+mn-cs"/>
        </a:defRPr>
      </a:lvl5pPr>
      <a:lvl6pPr marL="2514600" indent="-228600" algn="l" rtl="0" fontAlgn="base">
        <a:spcBef>
          <a:spcPct val="20000"/>
        </a:spcBef>
        <a:spcAft>
          <a:spcPct val="0"/>
        </a:spcAft>
        <a:defRPr sz="2000">
          <a:solidFill>
            <a:schemeClr val="tx1"/>
          </a:solidFill>
          <a:latin typeface="+mn-lt"/>
          <a:cs typeface="+mn-cs"/>
        </a:defRPr>
      </a:lvl6pPr>
      <a:lvl7pPr marL="2971800" indent="-228600" algn="l" rtl="0" fontAlgn="base">
        <a:spcBef>
          <a:spcPct val="20000"/>
        </a:spcBef>
        <a:spcAft>
          <a:spcPct val="0"/>
        </a:spcAft>
        <a:defRPr sz="2000">
          <a:solidFill>
            <a:schemeClr val="tx1"/>
          </a:solidFill>
          <a:latin typeface="+mn-lt"/>
          <a:cs typeface="+mn-cs"/>
        </a:defRPr>
      </a:lvl7pPr>
      <a:lvl8pPr marL="3429000" indent="-228600" algn="l" rtl="0" fontAlgn="base">
        <a:spcBef>
          <a:spcPct val="20000"/>
        </a:spcBef>
        <a:spcAft>
          <a:spcPct val="0"/>
        </a:spcAft>
        <a:defRPr sz="2000">
          <a:solidFill>
            <a:schemeClr val="tx1"/>
          </a:solidFill>
          <a:latin typeface="+mn-lt"/>
          <a:cs typeface="+mn-cs"/>
        </a:defRPr>
      </a:lvl8pPr>
      <a:lvl9pPr marL="3886200" indent="-228600" algn="l" rtl="0" fontAlgn="base">
        <a:spcBef>
          <a:spcPct val="20000"/>
        </a:spcBef>
        <a:spcAft>
          <a:spcPct val="0"/>
        </a:spcAf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971550" y="2636838"/>
            <a:ext cx="7632700"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p:txBody>
      </p:sp>
      <p:sp>
        <p:nvSpPr>
          <p:cNvPr id="3075" name="Rectangle 7"/>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buChar char="•"/>
        <a:defRPr sz="1600" b="1">
          <a:solidFill>
            <a:srgbClr val="0A4E78"/>
          </a:solidFill>
          <a:latin typeface="+mn-lt"/>
          <a:ea typeface="+mn-ea"/>
          <a:cs typeface="+mn-cs"/>
        </a:defRPr>
      </a:lvl1pPr>
      <a:lvl2pPr marL="742950" indent="-285750" algn="l" rtl="0" eaLnBrk="0" fontAlgn="base" hangingPunct="0">
        <a:spcBef>
          <a:spcPct val="20000"/>
        </a:spcBef>
        <a:spcAft>
          <a:spcPct val="0"/>
        </a:spcAft>
        <a:buChar char="•"/>
        <a:defRPr sz="1600" b="1">
          <a:solidFill>
            <a:srgbClr val="0A4E78"/>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971550" y="2636838"/>
            <a:ext cx="756126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1. Textmasterformate durch Klicken bearbeiten</a:t>
            </a:r>
          </a:p>
          <a:p>
            <a:pPr lvl="2"/>
            <a:r>
              <a:rPr lang="de-DE" altLang="de-DE"/>
              <a:t>Zweite Ebene</a:t>
            </a:r>
          </a:p>
          <a:p>
            <a:pPr lvl="2"/>
            <a:r>
              <a:rPr lang="de-DE" altLang="de-DE"/>
              <a:t>Dritte Ebene</a:t>
            </a:r>
          </a:p>
        </p:txBody>
      </p:sp>
      <p:sp>
        <p:nvSpPr>
          <p:cNvPr id="4099" name="Rectangle 3"/>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tabLst>
          <a:tab pos="180975" algn="l"/>
        </a:tabLst>
        <a:defRPr sz="1600" b="1">
          <a:solidFill>
            <a:srgbClr val="0A4E78"/>
          </a:solidFill>
          <a:latin typeface="+mn-lt"/>
          <a:ea typeface="+mn-ea"/>
          <a:cs typeface="+mn-cs"/>
        </a:defRPr>
      </a:lvl1pPr>
      <a:lvl2pPr marL="180975" indent="-1588" algn="l" rtl="0" eaLnBrk="0" fontAlgn="base" hangingPunct="0">
        <a:spcBef>
          <a:spcPct val="20000"/>
        </a:spcBef>
        <a:spcAft>
          <a:spcPct val="0"/>
        </a:spcAft>
        <a:buAutoNum type="arabicPeriod"/>
        <a:tabLst>
          <a:tab pos="180975" algn="l"/>
        </a:tabLst>
        <a:defRPr sz="1600" b="1">
          <a:solidFill>
            <a:srgbClr val="0A4E78"/>
          </a:solidFill>
          <a:latin typeface="+mn-lt"/>
          <a:cs typeface="+mn-cs"/>
        </a:defRPr>
      </a:lvl2pPr>
      <a:lvl3pPr marL="534988" indent="-174625" algn="l" rtl="0" eaLnBrk="0" fontAlgn="base" hangingPunct="0">
        <a:spcBef>
          <a:spcPct val="20000"/>
        </a:spcBef>
        <a:spcAft>
          <a:spcPct val="0"/>
        </a:spcAft>
        <a:buChar char="•"/>
        <a:tabLst>
          <a:tab pos="180975" algn="l"/>
        </a:tabLst>
        <a:defRPr sz="1400">
          <a:solidFill>
            <a:schemeClr val="tx1"/>
          </a:solidFill>
          <a:latin typeface="+mn-lt"/>
          <a:cs typeface="+mn-cs"/>
        </a:defRPr>
      </a:lvl3pPr>
      <a:lvl4pPr marL="2114550" indent="-381000" algn="l" rtl="0" eaLnBrk="0" fontAlgn="base" hangingPunct="0">
        <a:spcBef>
          <a:spcPct val="20000"/>
        </a:spcBef>
        <a:spcAft>
          <a:spcPct val="0"/>
        </a:spcAft>
        <a:buChar char="•"/>
        <a:tabLst>
          <a:tab pos="180975" algn="l"/>
        </a:tabLst>
        <a:defRPr sz="2000">
          <a:solidFill>
            <a:schemeClr val="tx1"/>
          </a:solidFill>
          <a:latin typeface="+mn-lt"/>
          <a:cs typeface="+mn-cs"/>
        </a:defRPr>
      </a:lvl4pPr>
      <a:lvl5pPr marL="2674938" indent="-381000" algn="l" rtl="0" eaLnBrk="0" fontAlgn="base" hangingPunct="0">
        <a:spcBef>
          <a:spcPct val="20000"/>
        </a:spcBef>
        <a:spcAft>
          <a:spcPct val="0"/>
        </a:spcAft>
        <a:buChar char="»"/>
        <a:tabLst>
          <a:tab pos="180975" algn="l"/>
        </a:tabLst>
        <a:defRPr sz="2000">
          <a:solidFill>
            <a:schemeClr val="tx1"/>
          </a:solidFill>
          <a:latin typeface="+mn-lt"/>
          <a:cs typeface="+mn-cs"/>
        </a:defRPr>
      </a:lvl5pPr>
      <a:lvl6pPr marL="3132138" indent="-381000" algn="l" rtl="0" fontAlgn="base">
        <a:spcBef>
          <a:spcPct val="20000"/>
        </a:spcBef>
        <a:spcAft>
          <a:spcPct val="0"/>
        </a:spcAft>
        <a:buChar char="»"/>
        <a:tabLst>
          <a:tab pos="180975" algn="l"/>
        </a:tabLst>
        <a:defRPr sz="2000">
          <a:solidFill>
            <a:schemeClr val="tx1"/>
          </a:solidFill>
          <a:latin typeface="+mn-lt"/>
          <a:cs typeface="+mn-cs"/>
        </a:defRPr>
      </a:lvl6pPr>
      <a:lvl7pPr marL="3589338" indent="-381000" algn="l" rtl="0" fontAlgn="base">
        <a:spcBef>
          <a:spcPct val="20000"/>
        </a:spcBef>
        <a:spcAft>
          <a:spcPct val="0"/>
        </a:spcAft>
        <a:buChar char="»"/>
        <a:tabLst>
          <a:tab pos="180975" algn="l"/>
        </a:tabLst>
        <a:defRPr sz="2000">
          <a:solidFill>
            <a:schemeClr val="tx1"/>
          </a:solidFill>
          <a:latin typeface="+mn-lt"/>
          <a:cs typeface="+mn-cs"/>
        </a:defRPr>
      </a:lvl7pPr>
      <a:lvl8pPr marL="4046538" indent="-381000" algn="l" rtl="0" fontAlgn="base">
        <a:spcBef>
          <a:spcPct val="20000"/>
        </a:spcBef>
        <a:spcAft>
          <a:spcPct val="0"/>
        </a:spcAft>
        <a:buChar char="»"/>
        <a:tabLst>
          <a:tab pos="180975" algn="l"/>
        </a:tabLst>
        <a:defRPr sz="2000">
          <a:solidFill>
            <a:schemeClr val="tx1"/>
          </a:solidFill>
          <a:latin typeface="+mn-lt"/>
          <a:cs typeface="+mn-cs"/>
        </a:defRPr>
      </a:lvl8pPr>
      <a:lvl9pPr marL="4503738" indent="-381000" algn="l" rtl="0" fontAlgn="base">
        <a:spcBef>
          <a:spcPct val="20000"/>
        </a:spcBef>
        <a:spcAft>
          <a:spcPct val="0"/>
        </a:spcAft>
        <a:buChar char="»"/>
        <a:tabLst>
          <a:tab pos="180975" algn="l"/>
        </a:tabLs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1027"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Lst>
  <p:hf hdr="0" dt="0"/>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defRPr>
      </a:lvl1pPr>
      <a:lvl2pPr marL="742950" indent="-285750" algn="l" rtl="0" eaLnBrk="1" fontAlgn="base" hangingPunct="1">
        <a:spcBef>
          <a:spcPct val="20000"/>
        </a:spcBef>
        <a:spcAft>
          <a:spcPct val="0"/>
        </a:spcAft>
        <a:defRPr>
          <a:solidFill>
            <a:srgbClr val="0A4E78"/>
          </a:solidFill>
          <a:latin typeface="+mn-lt"/>
          <a:cs typeface="+mn-cs"/>
        </a:defRPr>
      </a:lvl2pPr>
      <a:lvl3pPr marL="1143000" indent="-228600" algn="l" rtl="0" eaLnBrk="1" fontAlgn="base" hangingPunct="1">
        <a:spcBef>
          <a:spcPct val="20000"/>
        </a:spcBef>
        <a:spcAft>
          <a:spcPct val="0"/>
        </a:spcAft>
        <a:defRPr>
          <a:solidFill>
            <a:srgbClr val="0A4E78"/>
          </a:solidFill>
          <a:latin typeface="+mn-lt"/>
          <a:cs typeface="+mn-cs"/>
        </a:defRPr>
      </a:lvl3pPr>
      <a:lvl4pPr marL="1600200" indent="-228600" algn="l" rtl="0" eaLnBrk="1" fontAlgn="base" hangingPunct="1">
        <a:spcBef>
          <a:spcPct val="20000"/>
        </a:spcBef>
        <a:spcAft>
          <a:spcPct val="0"/>
        </a:spcAft>
        <a:defRPr>
          <a:solidFill>
            <a:srgbClr val="0A4E78"/>
          </a:solidFill>
          <a:latin typeface="+mn-lt"/>
          <a:cs typeface="+mn-cs"/>
        </a:defRPr>
      </a:lvl4pPr>
      <a:lvl5pPr marL="2057400" indent="-228600" algn="l" rtl="0" eaLnBrk="1" fontAlgn="base" hangingPunct="1">
        <a:spcBef>
          <a:spcPct val="20000"/>
        </a:spcBef>
        <a:spcAft>
          <a:spcPct val="0"/>
        </a:spcAft>
        <a:defRPr>
          <a:solidFill>
            <a:srgbClr val="0A4E78"/>
          </a:solidFill>
          <a:latin typeface="+mn-lt"/>
          <a:cs typeface="+mn-cs"/>
        </a:defRPr>
      </a:lvl5pPr>
      <a:lvl6pPr marL="2514600" indent="-228600" algn="l" rtl="0" eaLnBrk="1" fontAlgn="base" hangingPunct="1">
        <a:spcBef>
          <a:spcPct val="20000"/>
        </a:spcBef>
        <a:spcAft>
          <a:spcPct val="0"/>
        </a:spcAft>
        <a:defRPr>
          <a:solidFill>
            <a:srgbClr val="0A4E78"/>
          </a:solidFill>
          <a:latin typeface="+mn-lt"/>
          <a:cs typeface="+mn-cs"/>
        </a:defRPr>
      </a:lvl6pPr>
      <a:lvl7pPr marL="2971800" indent="-228600" algn="l" rtl="0" eaLnBrk="1" fontAlgn="base" hangingPunct="1">
        <a:spcBef>
          <a:spcPct val="20000"/>
        </a:spcBef>
        <a:spcAft>
          <a:spcPct val="0"/>
        </a:spcAft>
        <a:defRPr>
          <a:solidFill>
            <a:srgbClr val="0A4E78"/>
          </a:solidFill>
          <a:latin typeface="+mn-lt"/>
          <a:cs typeface="+mn-cs"/>
        </a:defRPr>
      </a:lvl7pPr>
      <a:lvl8pPr marL="3429000" indent="-228600" algn="l" rtl="0" eaLnBrk="1" fontAlgn="base" hangingPunct="1">
        <a:spcBef>
          <a:spcPct val="20000"/>
        </a:spcBef>
        <a:spcAft>
          <a:spcPct val="0"/>
        </a:spcAft>
        <a:defRPr>
          <a:solidFill>
            <a:srgbClr val="0A4E78"/>
          </a:solidFill>
          <a:latin typeface="+mn-lt"/>
          <a:cs typeface="+mn-cs"/>
        </a:defRPr>
      </a:lvl8pPr>
      <a:lvl9pPr marL="3886200" indent="-228600" algn="l" rtl="0" eaLnBrk="1" fontAlgn="base" hangingPunct="1">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2051" name="Rectangle 3"/>
          <p:cNvSpPr>
            <a:spLocks noGrp="1" noChangeArrowheads="1"/>
          </p:cNvSpPr>
          <p:nvPr>
            <p:ph type="body" idx="1"/>
          </p:nvPr>
        </p:nvSpPr>
        <p:spPr bwMode="auto">
          <a:xfrm>
            <a:off x="971550" y="2708275"/>
            <a:ext cx="757237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cs typeface="+mn-cs"/>
        </a:defRPr>
      </a:lvl2pPr>
      <a:lvl3pPr marL="1143000" indent="-228600" algn="l" rtl="0" eaLnBrk="1" fontAlgn="base" hangingPunct="1">
        <a:spcBef>
          <a:spcPct val="20000"/>
        </a:spcBef>
        <a:spcAft>
          <a:spcPct val="0"/>
        </a:spcAft>
        <a:defRPr sz="2400">
          <a:solidFill>
            <a:schemeClr val="tx1"/>
          </a:solidFill>
          <a:latin typeface="+mn-lt"/>
          <a:cs typeface="+mn-cs"/>
        </a:defRPr>
      </a:lvl3pPr>
      <a:lvl4pPr marL="1600200" indent="-228600" algn="l" rtl="0" eaLnBrk="1" fontAlgn="base" hangingPunct="1">
        <a:spcBef>
          <a:spcPct val="20000"/>
        </a:spcBef>
        <a:spcAft>
          <a:spcPct val="0"/>
        </a:spcAft>
        <a:defRPr sz="2000">
          <a:solidFill>
            <a:schemeClr val="tx1"/>
          </a:solidFill>
          <a:latin typeface="+mn-lt"/>
          <a:cs typeface="+mn-cs"/>
        </a:defRPr>
      </a:lvl4pPr>
      <a:lvl5pPr marL="2057400" indent="-228600" algn="l" rtl="0" eaLnBrk="1" fontAlgn="base" hangingPunct="1">
        <a:spcBef>
          <a:spcPct val="20000"/>
        </a:spcBef>
        <a:spcAft>
          <a:spcPct val="0"/>
        </a:spcAft>
        <a:defRPr sz="2000">
          <a:solidFill>
            <a:schemeClr val="tx1"/>
          </a:solidFill>
          <a:latin typeface="+mn-lt"/>
          <a:cs typeface="+mn-cs"/>
        </a:defRPr>
      </a:lvl5pPr>
      <a:lvl6pPr marL="2514600" indent="-228600" algn="l" rtl="0" eaLnBrk="1" fontAlgn="base" hangingPunct="1">
        <a:spcBef>
          <a:spcPct val="20000"/>
        </a:spcBef>
        <a:spcAft>
          <a:spcPct val="0"/>
        </a:spcAft>
        <a:defRPr sz="2000">
          <a:solidFill>
            <a:schemeClr val="tx1"/>
          </a:solidFill>
          <a:latin typeface="+mn-lt"/>
          <a:cs typeface="+mn-cs"/>
        </a:defRPr>
      </a:lvl6pPr>
      <a:lvl7pPr marL="2971800" indent="-228600" algn="l" rtl="0" eaLnBrk="1" fontAlgn="base" hangingPunct="1">
        <a:spcBef>
          <a:spcPct val="20000"/>
        </a:spcBef>
        <a:spcAft>
          <a:spcPct val="0"/>
        </a:spcAft>
        <a:defRPr sz="2000">
          <a:solidFill>
            <a:schemeClr val="tx1"/>
          </a:solidFill>
          <a:latin typeface="+mn-lt"/>
          <a:cs typeface="+mn-cs"/>
        </a:defRPr>
      </a:lvl7pPr>
      <a:lvl8pPr marL="3429000" indent="-228600" algn="l" rtl="0" eaLnBrk="1" fontAlgn="base" hangingPunct="1">
        <a:spcBef>
          <a:spcPct val="20000"/>
        </a:spcBef>
        <a:spcAft>
          <a:spcPct val="0"/>
        </a:spcAft>
        <a:defRPr sz="2000">
          <a:solidFill>
            <a:schemeClr val="tx1"/>
          </a:solidFill>
          <a:latin typeface="+mn-lt"/>
          <a:cs typeface="+mn-cs"/>
        </a:defRPr>
      </a:lvl8pPr>
      <a:lvl9pPr marL="3886200" indent="-228600" algn="l" rtl="0" eaLnBrk="1" fontAlgn="base" hangingPunct="1">
        <a:spcBef>
          <a:spcPct val="20000"/>
        </a:spcBef>
        <a:spcAft>
          <a:spcPct val="0"/>
        </a:spcAf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971550" y="2636838"/>
            <a:ext cx="7632700"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p:txBody>
      </p:sp>
      <p:sp>
        <p:nvSpPr>
          <p:cNvPr id="3075" name="Rectangle 7"/>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buChar char="•"/>
        <a:defRPr sz="1600" b="1">
          <a:solidFill>
            <a:srgbClr val="0A4E78"/>
          </a:solidFill>
          <a:latin typeface="+mn-lt"/>
          <a:ea typeface="+mn-ea"/>
          <a:cs typeface="+mn-cs"/>
        </a:defRPr>
      </a:lvl1pPr>
      <a:lvl2pPr marL="742950" indent="-285750" algn="l" rtl="0" eaLnBrk="1" fontAlgn="base" hangingPunct="1">
        <a:spcBef>
          <a:spcPct val="20000"/>
        </a:spcBef>
        <a:spcAft>
          <a:spcPct val="0"/>
        </a:spcAft>
        <a:buChar char="•"/>
        <a:defRPr sz="1600" b="1">
          <a:solidFill>
            <a:srgbClr val="0A4E78"/>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971550" y="2636838"/>
            <a:ext cx="756126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1. Textmasterformate durch Klicken bearbeiten</a:t>
            </a:r>
          </a:p>
          <a:p>
            <a:pPr lvl="2"/>
            <a:r>
              <a:rPr lang="de-DE" altLang="de-DE"/>
              <a:t>Zweite Ebene</a:t>
            </a:r>
          </a:p>
          <a:p>
            <a:pPr lvl="2"/>
            <a:r>
              <a:rPr lang="de-DE" altLang="de-DE"/>
              <a:t>Dritte Ebene</a:t>
            </a:r>
          </a:p>
        </p:txBody>
      </p:sp>
      <p:sp>
        <p:nvSpPr>
          <p:cNvPr id="4099" name="Rectangle 3"/>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tabLst>
          <a:tab pos="180975" algn="l"/>
        </a:tabLst>
        <a:defRPr sz="1600" b="1">
          <a:solidFill>
            <a:srgbClr val="0A4E78"/>
          </a:solidFill>
          <a:latin typeface="+mn-lt"/>
          <a:ea typeface="+mn-ea"/>
          <a:cs typeface="+mn-cs"/>
        </a:defRPr>
      </a:lvl1pPr>
      <a:lvl2pPr marL="180975" indent="-1588" algn="l" rtl="0" eaLnBrk="1" fontAlgn="base" hangingPunct="1">
        <a:spcBef>
          <a:spcPct val="20000"/>
        </a:spcBef>
        <a:spcAft>
          <a:spcPct val="0"/>
        </a:spcAft>
        <a:buAutoNum type="arabicPeriod"/>
        <a:tabLst>
          <a:tab pos="180975" algn="l"/>
        </a:tabLst>
        <a:defRPr sz="1600" b="1">
          <a:solidFill>
            <a:srgbClr val="0A4E78"/>
          </a:solidFill>
          <a:latin typeface="+mn-lt"/>
          <a:cs typeface="+mn-cs"/>
        </a:defRPr>
      </a:lvl2pPr>
      <a:lvl3pPr marL="534988" indent="-174625" algn="l" rtl="0" eaLnBrk="1" fontAlgn="base" hangingPunct="1">
        <a:spcBef>
          <a:spcPct val="20000"/>
        </a:spcBef>
        <a:spcAft>
          <a:spcPct val="0"/>
        </a:spcAft>
        <a:buChar char="•"/>
        <a:tabLst>
          <a:tab pos="180975" algn="l"/>
        </a:tabLst>
        <a:defRPr sz="1400">
          <a:solidFill>
            <a:schemeClr val="tx1"/>
          </a:solidFill>
          <a:latin typeface="+mn-lt"/>
          <a:cs typeface="+mn-cs"/>
        </a:defRPr>
      </a:lvl3pPr>
      <a:lvl4pPr marL="2114550" indent="-381000" algn="l" rtl="0" eaLnBrk="1" fontAlgn="base" hangingPunct="1">
        <a:spcBef>
          <a:spcPct val="20000"/>
        </a:spcBef>
        <a:spcAft>
          <a:spcPct val="0"/>
        </a:spcAft>
        <a:buChar char="•"/>
        <a:tabLst>
          <a:tab pos="180975" algn="l"/>
        </a:tabLst>
        <a:defRPr sz="2000">
          <a:solidFill>
            <a:schemeClr val="tx1"/>
          </a:solidFill>
          <a:latin typeface="+mn-lt"/>
          <a:cs typeface="+mn-cs"/>
        </a:defRPr>
      </a:lvl4pPr>
      <a:lvl5pPr marL="2674938" indent="-381000" algn="l" rtl="0" eaLnBrk="1" fontAlgn="base" hangingPunct="1">
        <a:spcBef>
          <a:spcPct val="20000"/>
        </a:spcBef>
        <a:spcAft>
          <a:spcPct val="0"/>
        </a:spcAft>
        <a:buChar char="»"/>
        <a:tabLst>
          <a:tab pos="180975" algn="l"/>
        </a:tabLst>
        <a:defRPr sz="2000">
          <a:solidFill>
            <a:schemeClr val="tx1"/>
          </a:solidFill>
          <a:latin typeface="+mn-lt"/>
          <a:cs typeface="+mn-cs"/>
        </a:defRPr>
      </a:lvl5pPr>
      <a:lvl6pPr marL="3132138" indent="-381000" algn="l" rtl="0" eaLnBrk="1" fontAlgn="base" hangingPunct="1">
        <a:spcBef>
          <a:spcPct val="20000"/>
        </a:spcBef>
        <a:spcAft>
          <a:spcPct val="0"/>
        </a:spcAft>
        <a:buChar char="»"/>
        <a:tabLst>
          <a:tab pos="180975" algn="l"/>
        </a:tabLst>
        <a:defRPr sz="2000">
          <a:solidFill>
            <a:schemeClr val="tx1"/>
          </a:solidFill>
          <a:latin typeface="+mn-lt"/>
          <a:cs typeface="+mn-cs"/>
        </a:defRPr>
      </a:lvl6pPr>
      <a:lvl7pPr marL="3589338" indent="-381000" algn="l" rtl="0" eaLnBrk="1" fontAlgn="base" hangingPunct="1">
        <a:spcBef>
          <a:spcPct val="20000"/>
        </a:spcBef>
        <a:spcAft>
          <a:spcPct val="0"/>
        </a:spcAft>
        <a:buChar char="»"/>
        <a:tabLst>
          <a:tab pos="180975" algn="l"/>
        </a:tabLst>
        <a:defRPr sz="2000">
          <a:solidFill>
            <a:schemeClr val="tx1"/>
          </a:solidFill>
          <a:latin typeface="+mn-lt"/>
          <a:cs typeface="+mn-cs"/>
        </a:defRPr>
      </a:lvl7pPr>
      <a:lvl8pPr marL="4046538" indent="-381000" algn="l" rtl="0" eaLnBrk="1" fontAlgn="base" hangingPunct="1">
        <a:spcBef>
          <a:spcPct val="20000"/>
        </a:spcBef>
        <a:spcAft>
          <a:spcPct val="0"/>
        </a:spcAft>
        <a:buChar char="»"/>
        <a:tabLst>
          <a:tab pos="180975" algn="l"/>
        </a:tabLst>
        <a:defRPr sz="2000">
          <a:solidFill>
            <a:schemeClr val="tx1"/>
          </a:solidFill>
          <a:latin typeface="+mn-lt"/>
          <a:cs typeface="+mn-cs"/>
        </a:defRPr>
      </a:lvl8pPr>
      <a:lvl9pPr marL="4503738" indent="-381000" algn="l" rtl="0" eaLnBrk="1" fontAlgn="base" hangingPunct="1">
        <a:spcBef>
          <a:spcPct val="20000"/>
        </a:spcBef>
        <a:spcAft>
          <a:spcPct val="0"/>
        </a:spcAft>
        <a:buChar char="»"/>
        <a:tabLst>
          <a:tab pos="180975" algn="l"/>
        </a:tabLs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t>Titelmasterformat durch Klicken bearbeiten</a:t>
            </a:r>
          </a:p>
        </p:txBody>
      </p:sp>
      <p:sp>
        <p:nvSpPr>
          <p:cNvPr id="1027"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t>Textmasterformate durch Klicken bearbeiten</a:t>
            </a:r>
          </a:p>
        </p:txBody>
      </p:sp>
    </p:spTree>
    <p:extLst>
      <p:ext uri="{BB962C8B-B14F-4D97-AF65-F5344CB8AC3E}">
        <p14:creationId xmlns:p14="http://schemas.microsoft.com/office/powerpoint/2010/main" val="190979753"/>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 id="2147484677" r:id="rId14"/>
  </p:sldLayoutIdLst>
  <p:hf hdr="0" ftr="0" dt="0"/>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defRPr>
      </a:lvl1pPr>
      <a:lvl2pPr marL="742950" indent="-285750" algn="l" rtl="0" eaLnBrk="1" fontAlgn="base" hangingPunct="1">
        <a:spcBef>
          <a:spcPct val="20000"/>
        </a:spcBef>
        <a:spcAft>
          <a:spcPct val="0"/>
        </a:spcAft>
        <a:defRPr>
          <a:solidFill>
            <a:srgbClr val="0A4E78"/>
          </a:solidFill>
          <a:latin typeface="+mn-lt"/>
          <a:cs typeface="+mn-cs"/>
        </a:defRPr>
      </a:lvl2pPr>
      <a:lvl3pPr marL="1143000" indent="-228600" algn="l" rtl="0" eaLnBrk="1" fontAlgn="base" hangingPunct="1">
        <a:spcBef>
          <a:spcPct val="20000"/>
        </a:spcBef>
        <a:spcAft>
          <a:spcPct val="0"/>
        </a:spcAft>
        <a:defRPr>
          <a:solidFill>
            <a:srgbClr val="0A4E78"/>
          </a:solidFill>
          <a:latin typeface="+mn-lt"/>
          <a:cs typeface="+mn-cs"/>
        </a:defRPr>
      </a:lvl3pPr>
      <a:lvl4pPr marL="1600200" indent="-228600" algn="l" rtl="0" eaLnBrk="1" fontAlgn="base" hangingPunct="1">
        <a:spcBef>
          <a:spcPct val="20000"/>
        </a:spcBef>
        <a:spcAft>
          <a:spcPct val="0"/>
        </a:spcAft>
        <a:defRPr>
          <a:solidFill>
            <a:srgbClr val="0A4E78"/>
          </a:solidFill>
          <a:latin typeface="+mn-lt"/>
          <a:cs typeface="+mn-cs"/>
        </a:defRPr>
      </a:lvl4pPr>
      <a:lvl5pPr marL="2057400" indent="-228600" algn="l" rtl="0" eaLnBrk="1" fontAlgn="base" hangingPunct="1">
        <a:spcBef>
          <a:spcPct val="20000"/>
        </a:spcBef>
        <a:spcAft>
          <a:spcPct val="0"/>
        </a:spcAft>
        <a:defRPr>
          <a:solidFill>
            <a:srgbClr val="0A4E78"/>
          </a:solidFill>
          <a:latin typeface="+mn-lt"/>
          <a:cs typeface="+mn-cs"/>
        </a:defRPr>
      </a:lvl5pPr>
      <a:lvl6pPr marL="2514600" indent="-228600" algn="l" rtl="0" eaLnBrk="1" fontAlgn="base" hangingPunct="1">
        <a:spcBef>
          <a:spcPct val="20000"/>
        </a:spcBef>
        <a:spcAft>
          <a:spcPct val="0"/>
        </a:spcAft>
        <a:defRPr>
          <a:solidFill>
            <a:srgbClr val="0A4E78"/>
          </a:solidFill>
          <a:latin typeface="+mn-lt"/>
          <a:cs typeface="+mn-cs"/>
        </a:defRPr>
      </a:lvl6pPr>
      <a:lvl7pPr marL="2971800" indent="-228600" algn="l" rtl="0" eaLnBrk="1" fontAlgn="base" hangingPunct="1">
        <a:spcBef>
          <a:spcPct val="20000"/>
        </a:spcBef>
        <a:spcAft>
          <a:spcPct val="0"/>
        </a:spcAft>
        <a:defRPr>
          <a:solidFill>
            <a:srgbClr val="0A4E78"/>
          </a:solidFill>
          <a:latin typeface="+mn-lt"/>
          <a:cs typeface="+mn-cs"/>
        </a:defRPr>
      </a:lvl7pPr>
      <a:lvl8pPr marL="3429000" indent="-228600" algn="l" rtl="0" eaLnBrk="1" fontAlgn="base" hangingPunct="1">
        <a:spcBef>
          <a:spcPct val="20000"/>
        </a:spcBef>
        <a:spcAft>
          <a:spcPct val="0"/>
        </a:spcAft>
        <a:defRPr>
          <a:solidFill>
            <a:srgbClr val="0A4E78"/>
          </a:solidFill>
          <a:latin typeface="+mn-lt"/>
          <a:cs typeface="+mn-cs"/>
        </a:defRPr>
      </a:lvl8pPr>
      <a:lvl9pPr marL="3886200" indent="-228600" algn="l" rtl="0" eaLnBrk="1" fontAlgn="base" hangingPunct="1">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hyperlink" Target="mailto:Maria.Weigand@stmas.bayern.de" TargetMode="External"/><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a:xfrm>
            <a:off x="755650" y="2262939"/>
            <a:ext cx="7054850" cy="3062377"/>
          </a:xfrm>
          <a:noFill/>
        </p:spPr>
        <p:txBody>
          <a:bodyPr anchor="ctr"/>
          <a:lstStyle/>
          <a:p>
            <a:pPr algn="ctr" eaLnBrk="1" hangingPunct="1"/>
            <a:r>
              <a:rPr lang="de-DE" altLang="de-DE" b="1" dirty="0">
                <a:solidFill>
                  <a:schemeClr val="tx1"/>
                </a:solidFill>
              </a:rPr>
              <a:t>Förderrichtlinie </a:t>
            </a:r>
            <a:br>
              <a:rPr lang="de-DE" altLang="de-DE" b="1" dirty="0">
                <a:solidFill>
                  <a:schemeClr val="tx1"/>
                </a:solidFill>
              </a:rPr>
            </a:br>
            <a:r>
              <a:rPr lang="de-DE" altLang="de-DE" b="1" dirty="0">
                <a:solidFill>
                  <a:schemeClr val="tx1"/>
                </a:solidFill>
              </a:rPr>
              <a:t>„Selbstbestimmt Leben im Alter - </a:t>
            </a:r>
            <a:r>
              <a:rPr lang="de-DE" altLang="de-DE" b="1" dirty="0" err="1">
                <a:solidFill>
                  <a:schemeClr val="tx1"/>
                </a:solidFill>
              </a:rPr>
              <a:t>SeLA</a:t>
            </a:r>
            <a:br>
              <a:rPr lang="de-DE" altLang="de-DE" b="1" dirty="0">
                <a:solidFill>
                  <a:schemeClr val="tx1"/>
                </a:solidFill>
              </a:rPr>
            </a:br>
            <a:r>
              <a:rPr lang="de-DE" altLang="de-DE" sz="1800" b="1" dirty="0">
                <a:solidFill>
                  <a:schemeClr val="tx1"/>
                </a:solidFill>
              </a:rPr>
              <a:t>München, 24. Februar 2015</a:t>
            </a:r>
            <a:br>
              <a:rPr lang="de-DE" altLang="de-DE" sz="1800" b="1" dirty="0">
                <a:solidFill>
                  <a:schemeClr val="tx1"/>
                </a:solidFill>
              </a:rPr>
            </a:br>
            <a:r>
              <a:rPr lang="de-DE" altLang="de-DE" sz="1800" b="1" dirty="0">
                <a:solidFill>
                  <a:schemeClr val="tx1"/>
                </a:solidFill>
              </a:rPr>
              <a:t>Nürnberg, 25. Februar 2015</a:t>
            </a:r>
            <a:br>
              <a:rPr lang="de-DE" altLang="de-DE" sz="1800" b="1" dirty="0">
                <a:solidFill>
                  <a:schemeClr val="tx1"/>
                </a:solidFill>
              </a:rPr>
            </a:br>
            <a:endParaRPr lang="de-DE" altLang="de-DE" dirty="0"/>
          </a:p>
        </p:txBody>
      </p:sp>
      <p:sp>
        <p:nvSpPr>
          <p:cNvPr id="6147" name="Text Box 7"/>
          <p:cNvSpPr txBox="1">
            <a:spLocks noChangeArrowheads="1"/>
          </p:cNvSpPr>
          <p:nvPr/>
        </p:nvSpPr>
        <p:spPr bwMode="auto">
          <a:xfrm>
            <a:off x="296863" y="5384800"/>
            <a:ext cx="49958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br>
              <a:rPr lang="de-DE" altLang="de-DE" sz="1400"/>
            </a:br>
            <a:br>
              <a:rPr lang="de-DE" altLang="de-DE" sz="1400"/>
            </a:br>
            <a:r>
              <a:rPr lang="de-DE" altLang="de-DE" sz="1400"/>
              <a:t>Ministerialrätin Maria Weigand</a:t>
            </a:r>
            <a:br>
              <a:rPr lang="de-DE" altLang="de-DE" sz="1400"/>
            </a:br>
            <a:r>
              <a:rPr lang="de-DE" altLang="de-DE" sz="1400"/>
              <a:t>Leiterin des Referats Seniorenpolitik, Seniorenarbeit</a:t>
            </a:r>
          </a:p>
        </p:txBody>
      </p:sp>
    </p:spTree>
    <p:extLst>
      <p:ext uri="{BB962C8B-B14F-4D97-AF65-F5344CB8AC3E}">
        <p14:creationId xmlns:p14="http://schemas.microsoft.com/office/powerpoint/2010/main" val="20346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764705"/>
            <a:ext cx="8351838" cy="56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altLang="en-US" dirty="0">
              <a:solidFill>
                <a:srgbClr val="000000"/>
              </a:solidFill>
            </a:endParaRPr>
          </a:p>
          <a:p>
            <a:pPr lvl="1"/>
            <a:r>
              <a:rPr lang="de-DE" sz="2000" b="1" dirty="0"/>
              <a:t>Förderrichtlinie Selbstbestimmt Leben im Alter - </a:t>
            </a:r>
            <a:r>
              <a:rPr lang="de-DE" sz="2000" b="1" dirty="0" err="1"/>
              <a:t>SeLA</a:t>
            </a:r>
            <a:endParaRPr lang="de-DE" sz="2000" b="1" dirty="0"/>
          </a:p>
          <a:p>
            <a:pPr lvl="1"/>
            <a:endParaRPr lang="de-DE" sz="2800" b="1" dirty="0"/>
          </a:p>
          <a:p>
            <a:pPr lvl="1"/>
            <a:r>
              <a:rPr lang="de-DE" sz="1400" dirty="0"/>
              <a:t>Mit einer Anschubfinanzierung bis zu 10.000 €  werden gefördert:</a:t>
            </a:r>
          </a:p>
          <a:p>
            <a:pPr marL="742950" lvl="1" indent="-285750">
              <a:buFont typeface="Arial" panose="020B0604020202020204" pitchFamily="34" charset="0"/>
              <a:buChar char="•"/>
            </a:pPr>
            <a:endParaRPr lang="de-DE" sz="1400" dirty="0"/>
          </a:p>
          <a:p>
            <a:pPr marL="742950" lvl="1" indent="-285750">
              <a:buFont typeface="Arial" panose="020B0604020202020204" pitchFamily="34" charset="0"/>
              <a:buChar char="•"/>
            </a:pPr>
            <a:r>
              <a:rPr lang="de-DE" sz="1400" dirty="0"/>
              <a:t>	Bürgerschaftlich engagierte Nachbarschaftshilfen</a:t>
            </a:r>
          </a:p>
          <a:p>
            <a:pPr marL="742950" lvl="1" indent="-285750">
              <a:buFont typeface="Arial" panose="020B0604020202020204" pitchFamily="34" charset="0"/>
              <a:buChar char="•"/>
            </a:pPr>
            <a:r>
              <a:rPr lang="de-DE" sz="1400" dirty="0"/>
              <a:t>	Konzept: Betreutes Wohnen zu Hause</a:t>
            </a:r>
          </a:p>
          <a:p>
            <a:pPr marL="742950" lvl="1" indent="-285750">
              <a:buFont typeface="Arial" panose="020B0604020202020204" pitchFamily="34" charset="0"/>
              <a:buChar char="•"/>
            </a:pPr>
            <a:endParaRPr lang="de-DE" sz="1400" dirty="0"/>
          </a:p>
          <a:p>
            <a:pPr lvl="1"/>
            <a:r>
              <a:rPr lang="de-DE" sz="1400" dirty="0"/>
              <a:t>Mit einer Anschubfinanzierung bis zu 40.000 € werden gefördert:</a:t>
            </a:r>
          </a:p>
          <a:p>
            <a:pPr marL="742950" lvl="1" indent="-285750">
              <a:buFont typeface="Arial" panose="020B0604020202020204" pitchFamily="34" charset="0"/>
              <a:buChar char="•"/>
            </a:pPr>
            <a:endParaRPr lang="de-DE" sz="1400" dirty="0"/>
          </a:p>
          <a:p>
            <a:pPr marL="742950" lvl="1" indent="-285750">
              <a:buFont typeface="Arial" panose="020B0604020202020204" pitchFamily="34" charset="0"/>
              <a:buChar char="•"/>
            </a:pPr>
            <a:r>
              <a:rPr lang="de-DE" sz="1400" dirty="0"/>
              <a:t>	Quartierskonzepte</a:t>
            </a:r>
          </a:p>
          <a:p>
            <a:pPr marL="742950" lvl="1" indent="-285750">
              <a:buFont typeface="Arial" panose="020B0604020202020204" pitchFamily="34" charset="0"/>
              <a:buChar char="•"/>
            </a:pPr>
            <a:r>
              <a:rPr lang="de-DE" sz="1400" dirty="0"/>
              <a:t>	Seniorenhausgemeinschaften</a:t>
            </a:r>
          </a:p>
          <a:p>
            <a:pPr marL="742950" lvl="1" indent="-285750">
              <a:buFont typeface="Arial" panose="020B0604020202020204" pitchFamily="34" charset="0"/>
              <a:buChar char="•"/>
            </a:pPr>
            <a:r>
              <a:rPr lang="de-DE" sz="1400" dirty="0"/>
              <a:t>	generationenübergreifende Wohnformen und</a:t>
            </a:r>
          </a:p>
          <a:p>
            <a:pPr marL="742950" lvl="1" indent="-285750">
              <a:buFont typeface="Arial" panose="020B0604020202020204" pitchFamily="34" charset="0"/>
              <a:buChar char="•"/>
            </a:pPr>
            <a:r>
              <a:rPr lang="de-DE" sz="1400" dirty="0"/>
              <a:t>	sonstige innovative ambulante Konzepte für ein selbstbestimmtes Leben im Alter</a:t>
            </a:r>
          </a:p>
          <a:p>
            <a:pPr marL="742950" lvl="1" indent="-285750">
              <a:buFont typeface="Arial" panose="020B0604020202020204" pitchFamily="34" charset="0"/>
              <a:buChar char="•"/>
            </a:pPr>
            <a:endParaRPr lang="de-DE" sz="1400" dirty="0"/>
          </a:p>
          <a:p>
            <a:pPr lvl="1"/>
            <a:r>
              <a:rPr lang="de-DE" sz="1400" dirty="0"/>
              <a:t>Für jede dieser Unterstützungs- und Wohnformen kann ein eigener Antrag gestellt werden. </a:t>
            </a:r>
          </a:p>
          <a:p>
            <a:pPr marL="742950" lvl="1" indent="-285750">
              <a:buFont typeface="Arial" panose="020B0604020202020204" pitchFamily="34" charset="0"/>
              <a:buChar char="•"/>
            </a:pPr>
            <a:endParaRPr lang="de-DE" sz="1400" dirty="0"/>
          </a:p>
          <a:p>
            <a:pPr lvl="1"/>
            <a:r>
              <a:rPr lang="de-DE" sz="1400" dirty="0"/>
              <a:t>Um eine Einbindung in die regionalen Strukturen sicher zu stellen, ist eine</a:t>
            </a:r>
            <a:br>
              <a:rPr lang="de-DE" sz="1400" dirty="0"/>
            </a:br>
            <a:r>
              <a:rPr lang="de-DE" sz="1400" dirty="0"/>
              <a:t> </a:t>
            </a:r>
            <a:r>
              <a:rPr lang="de-DE" sz="1400" b="1" dirty="0"/>
              <a:t>Befürwortung der örtlichen Kommune </a:t>
            </a:r>
            <a:r>
              <a:rPr lang="de-DE" sz="1400" dirty="0"/>
              <a:t>erforderlich. </a:t>
            </a:r>
          </a:p>
          <a:p>
            <a:pPr marL="742950" lvl="1" indent="-285750">
              <a:buFont typeface="Arial" panose="020B0604020202020204" pitchFamily="34" charset="0"/>
              <a:buChar char="•"/>
            </a:pPr>
            <a:endParaRPr lang="de-DE" sz="1400" dirty="0"/>
          </a:p>
          <a:p>
            <a:pPr lvl="1"/>
            <a:r>
              <a:rPr lang="de-DE" sz="1400" dirty="0"/>
              <a:t>Am Ende jeden Quartals werden die eingegangenen Anträge geprüft und im Rahmen der verfügbaren Haushaltsmittel bewilligt. </a:t>
            </a:r>
          </a:p>
          <a:p>
            <a:pPr marL="742950" lvl="1" indent="-285750">
              <a:buFont typeface="Arial" panose="020B0604020202020204" pitchFamily="34" charset="0"/>
              <a:buChar char="•"/>
            </a:pPr>
            <a:endParaRPr lang="de-DE" sz="1400" dirty="0"/>
          </a:p>
          <a:p>
            <a:pPr lvl="1"/>
            <a:br>
              <a:rPr lang="de-DE" sz="1400" dirty="0"/>
            </a:br>
            <a:endParaRPr lang="de-DE" sz="1400" dirty="0"/>
          </a:p>
          <a:p>
            <a:pPr lvl="1">
              <a:spcBef>
                <a:spcPct val="20000"/>
              </a:spcBef>
              <a:defRPr/>
            </a:pPr>
            <a:endParaRPr lang="en-US" altLang="en-US" dirty="0">
              <a:solidFill>
                <a:srgbClr val="000000"/>
              </a:solidFill>
            </a:endParaRPr>
          </a:p>
          <a:p>
            <a:pPr>
              <a:spcBef>
                <a:spcPct val="20000"/>
              </a:spcBef>
              <a:defRPr/>
            </a:pPr>
            <a:endParaRPr lang="de-DE" altLang="en-US" b="1" dirty="0">
              <a:solidFill>
                <a:srgbClr val="000000"/>
              </a:solidFill>
            </a:endParaRPr>
          </a:p>
        </p:txBody>
      </p:sp>
      <p:sp>
        <p:nvSpPr>
          <p:cNvPr id="15363"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D7CD0E24-D6D5-4C1B-9E15-C9A32E354517}" type="slidenum">
              <a:rPr lang="de-DE" altLang="de-DE" sz="1200">
                <a:solidFill>
                  <a:srgbClr val="000000"/>
                </a:solidFill>
              </a:rPr>
              <a:pPr eaLnBrk="1" hangingPunct="1">
                <a:spcBef>
                  <a:spcPct val="50000"/>
                </a:spcBef>
              </a:pPr>
              <a:t>10</a:t>
            </a:fld>
            <a:endParaRPr lang="de-DE" altLang="de-DE" sz="1200">
              <a:solidFill>
                <a:srgbClr val="000000"/>
              </a:solidFill>
            </a:endParaRPr>
          </a:p>
        </p:txBody>
      </p:sp>
    </p:spTree>
    <p:extLst>
      <p:ext uri="{BB962C8B-B14F-4D97-AF65-F5344CB8AC3E}">
        <p14:creationId xmlns:p14="http://schemas.microsoft.com/office/powerpoint/2010/main" val="309681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764705"/>
            <a:ext cx="8351838" cy="56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altLang="en-US" dirty="0">
              <a:solidFill>
                <a:srgbClr val="000000"/>
              </a:solidFill>
            </a:endParaRPr>
          </a:p>
          <a:p>
            <a:pPr lvl="1"/>
            <a:r>
              <a:rPr lang="de-DE" sz="2000" b="1" dirty="0"/>
              <a:t> Förderrichtlinie Selbstbestimmt Leben im Alter - </a:t>
            </a:r>
            <a:r>
              <a:rPr lang="de-DE" sz="2000" b="1" dirty="0" err="1"/>
              <a:t>SeLA</a:t>
            </a:r>
            <a:endParaRPr lang="de-DE" sz="2000" b="1" dirty="0"/>
          </a:p>
          <a:p>
            <a:pPr lvl="1"/>
            <a:endParaRPr lang="de-DE" sz="2800" b="1" dirty="0"/>
          </a:p>
          <a:p>
            <a:pPr marL="742950" lvl="1" indent="-285750">
              <a:buFont typeface="Arial" panose="020B0604020202020204" pitchFamily="34" charset="0"/>
              <a:buChar char="•"/>
            </a:pPr>
            <a:r>
              <a:rPr lang="de-DE" sz="1400" b="1" dirty="0"/>
              <a:t>Bewilligungszeitraum</a:t>
            </a:r>
            <a:r>
              <a:rPr lang="de-DE" sz="1400" dirty="0"/>
              <a:t> einheitlich max. zwei Jahre</a:t>
            </a:r>
            <a:br>
              <a:rPr lang="de-DE" sz="1400" dirty="0"/>
            </a:br>
            <a:r>
              <a:rPr lang="de-DE" sz="1400" dirty="0"/>
              <a:t> Zuwendungsfähige Ausgaben sind max. sechs Monate vor Projektbeginn förderfähig.</a:t>
            </a:r>
          </a:p>
          <a:p>
            <a:pPr lvl="1"/>
            <a:endParaRPr lang="de-DE" sz="1400" dirty="0"/>
          </a:p>
          <a:p>
            <a:pPr lvl="1"/>
            <a:endParaRPr lang="de-DE" sz="1400" dirty="0"/>
          </a:p>
          <a:p>
            <a:pPr marL="742950" lvl="1" indent="-285750">
              <a:buFont typeface="Arial" panose="020B0604020202020204" pitchFamily="34" charset="0"/>
              <a:buChar char="•"/>
            </a:pPr>
            <a:r>
              <a:rPr lang="de-DE" sz="1400" b="1" dirty="0"/>
              <a:t>Förderfähig</a:t>
            </a:r>
            <a:r>
              <a:rPr lang="de-DE" sz="1400" dirty="0"/>
              <a:t> sind wie bisher</a:t>
            </a:r>
            <a:br>
              <a:rPr lang="de-DE" sz="1400" dirty="0"/>
            </a:br>
            <a:br>
              <a:rPr lang="de-DE" sz="1400" dirty="0"/>
            </a:br>
            <a:r>
              <a:rPr lang="de-DE" sz="1400" dirty="0"/>
              <a:t>Personal- und Sachkosten für die Koordination und Organisation sowie die kontinuierliche fachliche Begleitung (z.B. Moderation)</a:t>
            </a:r>
            <a:br>
              <a:rPr lang="de-DE" sz="1400" dirty="0"/>
            </a:br>
            <a:br>
              <a:rPr lang="de-DE" sz="1400" dirty="0"/>
            </a:br>
            <a:r>
              <a:rPr lang="de-DE" sz="1400" dirty="0"/>
              <a:t>notwendige Ausgaben für Öffentlichkeitsarbeit</a:t>
            </a:r>
            <a:br>
              <a:rPr lang="de-DE" sz="1400" dirty="0"/>
            </a:br>
            <a:br>
              <a:rPr lang="de-DE" sz="1400" dirty="0"/>
            </a:br>
            <a:r>
              <a:rPr lang="de-DE" sz="1400" dirty="0"/>
              <a:t>notwendige Ausgaben für Ausstattung z.B. der Gemeinschaftsräume</a:t>
            </a:r>
            <a:br>
              <a:rPr lang="de-DE" sz="1400" dirty="0"/>
            </a:br>
            <a:endParaRPr lang="de-DE" sz="1400" dirty="0"/>
          </a:p>
          <a:p>
            <a:pPr marL="742950" lvl="1" indent="-285750">
              <a:buFont typeface="Arial" panose="020B0604020202020204" pitchFamily="34" charset="0"/>
              <a:buChar char="•"/>
            </a:pPr>
            <a:r>
              <a:rPr lang="de-DE" sz="1400" b="1" dirty="0"/>
              <a:t>Nicht</a:t>
            </a:r>
            <a:r>
              <a:rPr lang="de-DE" sz="1400" dirty="0"/>
              <a:t> förderfähig sind</a:t>
            </a:r>
            <a:br>
              <a:rPr lang="de-DE" sz="1400" dirty="0"/>
            </a:br>
            <a:br>
              <a:rPr lang="de-DE" sz="1400" dirty="0"/>
            </a:br>
            <a:r>
              <a:rPr lang="de-DE" sz="1400" dirty="0"/>
              <a:t>Investitionen (Baukosten)</a:t>
            </a:r>
            <a:br>
              <a:rPr lang="de-DE" sz="1400" dirty="0"/>
            </a:br>
            <a:br>
              <a:rPr lang="de-DE" sz="1400" dirty="0"/>
            </a:br>
            <a:r>
              <a:rPr lang="de-DE" sz="1400" dirty="0"/>
              <a:t>Miete oder Mietausfälle</a:t>
            </a:r>
            <a:br>
              <a:rPr lang="de-DE" sz="1400" dirty="0"/>
            </a:br>
            <a:endParaRPr lang="de-DE" sz="1400" dirty="0"/>
          </a:p>
          <a:p>
            <a:pPr lvl="1"/>
            <a:r>
              <a:rPr lang="de-DE" sz="1400" dirty="0"/>
              <a:t>	</a:t>
            </a:r>
          </a:p>
          <a:p>
            <a:pPr lvl="1"/>
            <a:br>
              <a:rPr lang="de-DE" sz="1400" dirty="0"/>
            </a:br>
            <a:endParaRPr lang="de-DE" sz="1400" dirty="0"/>
          </a:p>
          <a:p>
            <a:pPr lvl="1">
              <a:spcBef>
                <a:spcPct val="20000"/>
              </a:spcBef>
              <a:defRPr/>
            </a:pPr>
            <a:endParaRPr lang="en-US" altLang="en-US" dirty="0">
              <a:solidFill>
                <a:srgbClr val="000000"/>
              </a:solidFill>
            </a:endParaRPr>
          </a:p>
          <a:p>
            <a:pPr>
              <a:spcBef>
                <a:spcPct val="20000"/>
              </a:spcBef>
              <a:defRPr/>
            </a:pPr>
            <a:endParaRPr lang="de-DE" altLang="en-US" b="1" dirty="0">
              <a:solidFill>
                <a:srgbClr val="000000"/>
              </a:solidFill>
            </a:endParaRPr>
          </a:p>
        </p:txBody>
      </p:sp>
      <p:sp>
        <p:nvSpPr>
          <p:cNvPr id="15363"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D7CD0E24-D6D5-4C1B-9E15-C9A32E354517}" type="slidenum">
              <a:rPr lang="de-DE" altLang="de-DE" sz="1200">
                <a:solidFill>
                  <a:srgbClr val="000000"/>
                </a:solidFill>
              </a:rPr>
              <a:pPr eaLnBrk="1" hangingPunct="1">
                <a:spcBef>
                  <a:spcPct val="50000"/>
                </a:spcBef>
              </a:pPr>
              <a:t>11</a:t>
            </a:fld>
            <a:endParaRPr lang="de-DE" altLang="de-DE" sz="1200">
              <a:solidFill>
                <a:srgbClr val="000000"/>
              </a:solidFill>
            </a:endParaRPr>
          </a:p>
        </p:txBody>
      </p:sp>
    </p:spTree>
    <p:extLst>
      <p:ext uri="{BB962C8B-B14F-4D97-AF65-F5344CB8AC3E}">
        <p14:creationId xmlns:p14="http://schemas.microsoft.com/office/powerpoint/2010/main" val="386435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764705"/>
            <a:ext cx="8351838" cy="54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de-DE" b="1" dirty="0">
                <a:solidFill>
                  <a:srgbClr val="0A4E78"/>
                </a:solidFill>
              </a:rPr>
              <a:t>       Förderung außerhalb von </a:t>
            </a:r>
            <a:r>
              <a:rPr lang="de-DE" b="1" dirty="0" err="1">
                <a:solidFill>
                  <a:srgbClr val="0A4E78"/>
                </a:solidFill>
              </a:rPr>
              <a:t>SeLA</a:t>
            </a:r>
            <a:r>
              <a:rPr lang="de-DE" b="1" dirty="0">
                <a:solidFill>
                  <a:srgbClr val="0A4E78"/>
                </a:solidFill>
              </a:rPr>
              <a:t>: </a:t>
            </a:r>
            <a:br>
              <a:rPr lang="de-DE" b="1" dirty="0">
                <a:solidFill>
                  <a:srgbClr val="0A4E78"/>
                </a:solidFill>
              </a:rPr>
            </a:br>
            <a:br>
              <a:rPr lang="de-DE" b="1" dirty="0">
                <a:solidFill>
                  <a:srgbClr val="0A4E78"/>
                </a:solidFill>
              </a:rPr>
            </a:br>
            <a:r>
              <a:rPr lang="de-DE" b="1" dirty="0">
                <a:solidFill>
                  <a:srgbClr val="0A4E78"/>
                </a:solidFill>
              </a:rPr>
              <a:t>     </a:t>
            </a:r>
            <a:r>
              <a:rPr lang="de-DE" b="1" dirty="0"/>
              <a:t>„</a:t>
            </a:r>
            <a:r>
              <a:rPr lang="en-US" altLang="en-US" sz="2000" b="1" dirty="0"/>
              <a:t>Ambulant </a:t>
            </a:r>
            <a:r>
              <a:rPr lang="en-US" altLang="en-US" sz="2000" b="1" dirty="0" err="1"/>
              <a:t>betreute</a:t>
            </a:r>
            <a:r>
              <a:rPr lang="en-US" altLang="en-US" sz="2000" b="1" dirty="0"/>
              <a:t> </a:t>
            </a:r>
            <a:r>
              <a:rPr lang="en-US" altLang="en-US" sz="2000" b="1" dirty="0" err="1"/>
              <a:t>Wohngemeinschaften</a:t>
            </a:r>
            <a:r>
              <a:rPr lang="en-US" altLang="en-US" sz="2000" b="1" dirty="0"/>
              <a:t>”</a:t>
            </a:r>
          </a:p>
          <a:p>
            <a:pPr marL="990600" lvl="1" indent="-533400">
              <a:spcBef>
                <a:spcPct val="20000"/>
              </a:spcBef>
              <a:buFont typeface="+mj-lt"/>
              <a:buAutoNum type="arabicPeriod" startAt="3"/>
              <a:defRPr/>
            </a:pPr>
            <a:endParaRPr lang="en-US" altLang="en-US" sz="1100" b="1" dirty="0"/>
          </a:p>
          <a:p>
            <a:pPr marL="800100" lvl="1" indent="-342900">
              <a:lnSpc>
                <a:spcPts val="2000"/>
              </a:lnSpc>
              <a:buFontTx/>
              <a:buChar char="•"/>
              <a:defRPr/>
            </a:pPr>
            <a:r>
              <a:rPr lang="de-DE" dirty="0"/>
              <a:t>Bayernweit 237 ambulant betreute Wohngemeinschaften</a:t>
            </a:r>
          </a:p>
          <a:p>
            <a:pPr marL="800100" lvl="1" indent="-342900">
              <a:lnSpc>
                <a:spcPts val="2000"/>
              </a:lnSpc>
              <a:buFontTx/>
              <a:buChar char="•"/>
              <a:defRPr/>
            </a:pPr>
            <a:endParaRPr lang="de-DE" dirty="0"/>
          </a:p>
          <a:p>
            <a:pPr marL="800100" lvl="1" indent="-342900">
              <a:lnSpc>
                <a:spcPts val="2000"/>
              </a:lnSpc>
              <a:buFontTx/>
              <a:buChar char="•"/>
              <a:defRPr/>
            </a:pPr>
            <a:r>
              <a:rPr lang="de-DE" dirty="0"/>
              <a:t>Versorgungsform auch für Menschen mit </a:t>
            </a:r>
            <a:br>
              <a:rPr lang="de-DE" dirty="0"/>
            </a:br>
            <a:r>
              <a:rPr lang="de-DE" dirty="0"/>
              <a:t>Demenzerkrankung bzw. für den ländlichen Bereich</a:t>
            </a:r>
          </a:p>
          <a:p>
            <a:pPr marL="800100" lvl="1" indent="-342900">
              <a:lnSpc>
                <a:spcPts val="2000"/>
              </a:lnSpc>
              <a:buFontTx/>
              <a:buChar char="•"/>
              <a:defRPr/>
            </a:pPr>
            <a:endParaRPr lang="de-DE" dirty="0"/>
          </a:p>
          <a:p>
            <a:pPr marL="800100" lvl="1" indent="-342900">
              <a:lnSpc>
                <a:spcPts val="2000"/>
              </a:lnSpc>
              <a:buFontTx/>
              <a:buChar char="•"/>
              <a:defRPr/>
            </a:pPr>
            <a:r>
              <a:rPr lang="de-DE" dirty="0"/>
              <a:t>Paradigmenwechsel: ältere Menschen sind Auftraggeber </a:t>
            </a:r>
            <a:br>
              <a:rPr lang="de-DE" dirty="0"/>
            </a:br>
            <a:r>
              <a:rPr lang="de-DE" dirty="0"/>
              <a:t>von trägergesteuertem zu nutzergesteuertem </a:t>
            </a:r>
            <a:br>
              <a:rPr lang="de-DE" dirty="0"/>
            </a:br>
            <a:r>
              <a:rPr lang="de-DE" dirty="0"/>
              <a:t>Versorgungsmodell</a:t>
            </a:r>
          </a:p>
          <a:p>
            <a:pPr marL="800100" lvl="1" indent="-342900">
              <a:lnSpc>
                <a:spcPts val="2000"/>
              </a:lnSpc>
              <a:buFontTx/>
              <a:buChar char="•"/>
              <a:defRPr/>
            </a:pPr>
            <a:endParaRPr lang="de-DE" dirty="0"/>
          </a:p>
          <a:p>
            <a:pPr marL="800100" lvl="1" indent="-342900">
              <a:lnSpc>
                <a:spcPts val="2000"/>
              </a:lnSpc>
              <a:buFontTx/>
              <a:buChar char="•"/>
              <a:defRPr/>
            </a:pPr>
            <a:r>
              <a:rPr lang="de-DE" dirty="0"/>
              <a:t>Wesentliche Kennzeichen:</a:t>
            </a:r>
          </a:p>
          <a:p>
            <a:pPr marL="1200150" lvl="2" indent="-220663">
              <a:lnSpc>
                <a:spcPts val="2000"/>
              </a:lnSpc>
              <a:buFontTx/>
              <a:buChar char="-"/>
              <a:defRPr/>
            </a:pPr>
            <a:r>
              <a:rPr lang="de-DE" dirty="0"/>
              <a:t>Selbstbestimmung </a:t>
            </a:r>
          </a:p>
          <a:p>
            <a:pPr marL="1200150" lvl="2" indent="-220663">
              <a:lnSpc>
                <a:spcPts val="2000"/>
              </a:lnSpc>
              <a:buFontTx/>
              <a:buChar char="-"/>
              <a:defRPr/>
            </a:pPr>
            <a:r>
              <a:rPr lang="de-DE" dirty="0"/>
              <a:t>Normalitätsprinzip </a:t>
            </a:r>
          </a:p>
          <a:p>
            <a:pPr marL="1200150" lvl="2" indent="-220663">
              <a:lnSpc>
                <a:spcPts val="2000"/>
              </a:lnSpc>
              <a:buFontTx/>
              <a:buChar char="-"/>
              <a:defRPr/>
            </a:pPr>
            <a:r>
              <a:rPr lang="de-DE" dirty="0" err="1"/>
              <a:t>Gemeinwesenbezug</a:t>
            </a:r>
            <a:r>
              <a:rPr lang="de-DE" dirty="0"/>
              <a:t> </a:t>
            </a:r>
          </a:p>
          <a:p>
            <a:pPr marL="1200150" lvl="2" indent="-220663">
              <a:lnSpc>
                <a:spcPts val="2000"/>
              </a:lnSpc>
              <a:buFontTx/>
              <a:buChar char="-"/>
              <a:defRPr/>
            </a:pPr>
            <a:r>
              <a:rPr lang="de-DE" dirty="0"/>
              <a:t>Versorgungssicherheit</a:t>
            </a:r>
            <a:br>
              <a:rPr lang="de-DE" dirty="0"/>
            </a:br>
            <a:endParaRPr lang="de-DE" dirty="0"/>
          </a:p>
          <a:p>
            <a:pPr marL="808037" lvl="1" indent="-285750">
              <a:lnSpc>
                <a:spcPts val="2000"/>
              </a:lnSpc>
              <a:buFont typeface="Arial" panose="020B0604020202020204" pitchFamily="34" charset="0"/>
              <a:buChar char="•"/>
              <a:defRPr/>
            </a:pPr>
            <a:r>
              <a:rPr lang="de-DE" altLang="en-US" dirty="0"/>
              <a:t>Förderprogramm </a:t>
            </a:r>
            <a:r>
              <a:rPr lang="de-DE" altLang="en-US" dirty="0" err="1"/>
              <a:t>SeniWoF</a:t>
            </a:r>
            <a:r>
              <a:rPr lang="de-DE" altLang="en-US" dirty="0"/>
              <a:t> – Neues Seniorenwohnen </a:t>
            </a:r>
            <a:br>
              <a:rPr lang="de-DE" altLang="en-US" dirty="0"/>
            </a:br>
            <a:r>
              <a:rPr lang="de-DE" altLang="en-US" dirty="0"/>
              <a:t>Zuständig: StMGP</a:t>
            </a:r>
            <a:endParaRPr lang="en-US" altLang="en-US" dirty="0"/>
          </a:p>
          <a:p>
            <a:pPr lvl="1">
              <a:spcBef>
                <a:spcPct val="20000"/>
              </a:spcBef>
              <a:defRPr/>
            </a:pPr>
            <a:endParaRPr lang="en-US" altLang="en-US" dirty="0"/>
          </a:p>
          <a:p>
            <a:pPr>
              <a:spcBef>
                <a:spcPct val="20000"/>
              </a:spcBef>
              <a:defRPr/>
            </a:pPr>
            <a:endParaRPr lang="de-DE" altLang="en-US" b="1" dirty="0"/>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356992"/>
            <a:ext cx="1944687"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88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981075"/>
            <a:ext cx="79930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altLang="en-US" b="1" dirty="0"/>
              <a:t>    </a:t>
            </a:r>
            <a:r>
              <a:rPr lang="de-DE" b="1" dirty="0">
                <a:solidFill>
                  <a:srgbClr val="0A4E78"/>
                </a:solidFill>
              </a:rPr>
              <a:t>Förderung außerhalb von </a:t>
            </a:r>
            <a:r>
              <a:rPr lang="de-DE" b="1" dirty="0" err="1">
                <a:solidFill>
                  <a:srgbClr val="0A4E78"/>
                </a:solidFill>
              </a:rPr>
              <a:t>SeLA</a:t>
            </a:r>
            <a:r>
              <a:rPr lang="de-DE" b="1" dirty="0">
                <a:solidFill>
                  <a:srgbClr val="0A4E78"/>
                </a:solidFill>
              </a:rPr>
              <a:t>: </a:t>
            </a:r>
            <a:br>
              <a:rPr lang="de-DE" b="1" dirty="0">
                <a:solidFill>
                  <a:srgbClr val="0A4E78"/>
                </a:solidFill>
              </a:rPr>
            </a:br>
            <a:r>
              <a:rPr lang="en-US" altLang="en-US" b="1" dirty="0"/>
              <a:t> </a:t>
            </a:r>
          </a:p>
          <a:p>
            <a:pPr>
              <a:spcBef>
                <a:spcPct val="20000"/>
              </a:spcBef>
              <a:defRPr/>
            </a:pPr>
            <a:r>
              <a:rPr lang="en-US" altLang="en-US" b="1" dirty="0"/>
              <a:t>     “</a:t>
            </a:r>
            <a:r>
              <a:rPr lang="en-US" altLang="en-US" sz="2000" b="1" dirty="0" err="1"/>
              <a:t>Seniorengenossenschaften</a:t>
            </a:r>
            <a:r>
              <a:rPr lang="en-US" altLang="en-US" sz="2000" b="1" dirty="0"/>
              <a:t>”</a:t>
            </a:r>
          </a:p>
          <a:p>
            <a:pPr marL="533400" indent="-533400">
              <a:spcBef>
                <a:spcPct val="20000"/>
              </a:spcBef>
              <a:buFont typeface="+mj-lt"/>
              <a:buAutoNum type="arabicPeriod" startAt="3"/>
              <a:defRPr/>
            </a:pPr>
            <a:endParaRPr lang="en-US" altLang="en-US" sz="1000" b="1" dirty="0"/>
          </a:p>
          <a:p>
            <a:pPr lvl="1">
              <a:spcBef>
                <a:spcPct val="20000"/>
              </a:spcBef>
              <a:defRPr/>
            </a:pPr>
            <a:r>
              <a:rPr lang="en-US" altLang="en-US" u="sng" dirty="0" err="1"/>
              <a:t>Inhalt</a:t>
            </a:r>
            <a:r>
              <a:rPr lang="en-US" altLang="en-US" u="sng" dirty="0"/>
              <a:t> </a:t>
            </a:r>
            <a:r>
              <a:rPr lang="en-US" altLang="en-US" u="sng" dirty="0" err="1"/>
              <a:t>bzw</a:t>
            </a:r>
            <a:r>
              <a:rPr lang="en-US" altLang="en-US" u="sng" dirty="0"/>
              <a:t>. </a:t>
            </a:r>
            <a:r>
              <a:rPr lang="en-US" altLang="en-US" u="sng" dirty="0" err="1"/>
              <a:t>Zielsetzung</a:t>
            </a:r>
            <a:r>
              <a:rPr lang="en-US" altLang="en-US" dirty="0"/>
              <a:t>:</a:t>
            </a:r>
          </a:p>
          <a:p>
            <a:pPr lvl="1">
              <a:spcBef>
                <a:spcPct val="20000"/>
              </a:spcBef>
              <a:defRPr/>
            </a:pPr>
            <a:r>
              <a:rPr lang="en-US" altLang="en-US" dirty="0" err="1"/>
              <a:t>Hilfe</a:t>
            </a:r>
            <a:r>
              <a:rPr lang="en-US" altLang="en-US" dirty="0"/>
              <a:t> auf </a:t>
            </a:r>
            <a:r>
              <a:rPr lang="en-US" altLang="en-US" dirty="0" err="1"/>
              <a:t>Gegenseitigkeit</a:t>
            </a:r>
            <a:r>
              <a:rPr lang="en-US" altLang="en-US" dirty="0"/>
              <a:t> in </a:t>
            </a:r>
            <a:r>
              <a:rPr lang="en-US" altLang="en-US" dirty="0" err="1"/>
              <a:t>genossenschaftlicher</a:t>
            </a:r>
            <a:r>
              <a:rPr lang="en-US" altLang="en-US" dirty="0"/>
              <a:t> Form</a:t>
            </a:r>
          </a:p>
          <a:p>
            <a:pPr lvl="1">
              <a:spcBef>
                <a:spcPct val="20000"/>
              </a:spcBef>
              <a:defRPr/>
            </a:pPr>
            <a:r>
              <a:rPr lang="en-US" altLang="en-US" dirty="0"/>
              <a:t>Die </a:t>
            </a:r>
            <a:r>
              <a:rPr lang="en-US" altLang="en-US" dirty="0" err="1"/>
              <a:t>erbrachte</a:t>
            </a:r>
            <a:r>
              <a:rPr lang="en-US" altLang="en-US" dirty="0"/>
              <a:t> </a:t>
            </a:r>
            <a:r>
              <a:rPr lang="en-US" altLang="en-US" dirty="0" err="1"/>
              <a:t>Leistung</a:t>
            </a:r>
            <a:r>
              <a:rPr lang="en-US" altLang="en-US" dirty="0"/>
              <a:t> </a:t>
            </a:r>
            <a:r>
              <a:rPr lang="en-US" altLang="en-US" dirty="0" err="1"/>
              <a:t>kann</a:t>
            </a:r>
            <a:r>
              <a:rPr lang="en-US" altLang="en-US" dirty="0"/>
              <a:t> auf </a:t>
            </a:r>
            <a:r>
              <a:rPr lang="en-US" altLang="en-US" dirty="0" err="1"/>
              <a:t>Zeitkonten</a:t>
            </a:r>
            <a:r>
              <a:rPr lang="en-US" altLang="en-US" dirty="0"/>
              <a:t> </a:t>
            </a:r>
            <a:r>
              <a:rPr lang="en-US" altLang="en-US" dirty="0" err="1"/>
              <a:t>gutgeschrieben</a:t>
            </a:r>
            <a:r>
              <a:rPr lang="en-US" altLang="en-US" dirty="0"/>
              <a:t> </a:t>
            </a:r>
            <a:r>
              <a:rPr lang="en-US" altLang="en-US" dirty="0" err="1"/>
              <a:t>oder</a:t>
            </a:r>
            <a:r>
              <a:rPr lang="en-US" altLang="en-US" dirty="0"/>
              <a:t> </a:t>
            </a:r>
            <a:r>
              <a:rPr lang="en-US" altLang="en-US" dirty="0" err="1"/>
              <a:t>ausbezahlt</a:t>
            </a:r>
            <a:r>
              <a:rPr lang="en-US" altLang="en-US" dirty="0"/>
              <a:t> </a:t>
            </a:r>
            <a:r>
              <a:rPr lang="en-US" altLang="en-US" dirty="0" err="1"/>
              <a:t>werden</a:t>
            </a:r>
            <a:r>
              <a:rPr lang="en-US" altLang="en-US" dirty="0"/>
              <a:t>.</a:t>
            </a:r>
          </a:p>
          <a:p>
            <a:pPr lvl="1">
              <a:spcBef>
                <a:spcPct val="20000"/>
              </a:spcBef>
              <a:defRPr/>
            </a:pPr>
            <a:endParaRPr lang="en-US" altLang="en-US" sz="1000" dirty="0"/>
          </a:p>
          <a:p>
            <a:pPr lvl="1">
              <a:spcBef>
                <a:spcPct val="20000"/>
              </a:spcBef>
              <a:defRPr/>
            </a:pPr>
            <a:r>
              <a:rPr lang="en-US" altLang="en-US" u="sng" dirty="0" err="1"/>
              <a:t>Einzelfallförderung</a:t>
            </a:r>
            <a:r>
              <a:rPr lang="en-US" altLang="en-US" dirty="0"/>
              <a:t>:</a:t>
            </a:r>
          </a:p>
          <a:p>
            <a:pPr marL="742950" lvl="1" indent="-285750">
              <a:spcBef>
                <a:spcPct val="20000"/>
              </a:spcBef>
              <a:buFont typeface="Arial" pitchFamily="34" charset="0"/>
              <a:buChar char="•"/>
              <a:defRPr/>
            </a:pPr>
            <a:r>
              <a:rPr lang="en-US" altLang="en-US" dirty="0" err="1"/>
              <a:t>Anschubfinanzierung</a:t>
            </a:r>
            <a:r>
              <a:rPr lang="en-US" altLang="en-US" dirty="0"/>
              <a:t> für </a:t>
            </a:r>
            <a:r>
              <a:rPr lang="en-US" altLang="en-US" dirty="0" err="1"/>
              <a:t>einen</a:t>
            </a:r>
            <a:r>
              <a:rPr lang="en-US" altLang="en-US" dirty="0"/>
              <a:t> </a:t>
            </a:r>
            <a:r>
              <a:rPr lang="en-US" altLang="en-US" dirty="0" err="1"/>
              <a:t>Zeitraum</a:t>
            </a:r>
            <a:r>
              <a:rPr lang="en-US" altLang="en-US" dirty="0"/>
              <a:t> </a:t>
            </a:r>
            <a:br>
              <a:rPr lang="en-US" altLang="en-US" dirty="0"/>
            </a:br>
            <a:r>
              <a:rPr lang="en-US" altLang="en-US" dirty="0"/>
              <a:t>von </a:t>
            </a:r>
            <a:r>
              <a:rPr lang="en-US" altLang="en-US" dirty="0" err="1"/>
              <a:t>bis</a:t>
            </a:r>
            <a:r>
              <a:rPr lang="en-US" altLang="en-US" dirty="0"/>
              <a:t> </a:t>
            </a:r>
            <a:r>
              <a:rPr lang="en-US" altLang="en-US" dirty="0" err="1"/>
              <a:t>zu</a:t>
            </a:r>
            <a:r>
              <a:rPr lang="en-US" altLang="en-US" dirty="0"/>
              <a:t> 3 </a:t>
            </a:r>
            <a:r>
              <a:rPr lang="en-US" altLang="en-US" dirty="0" err="1"/>
              <a:t>Jahren</a:t>
            </a:r>
            <a:endParaRPr lang="en-US" altLang="en-US" dirty="0"/>
          </a:p>
          <a:p>
            <a:pPr marL="742950" lvl="1" indent="-285750">
              <a:spcBef>
                <a:spcPct val="20000"/>
              </a:spcBef>
              <a:buFont typeface="Arial" pitchFamily="34" charset="0"/>
              <a:buChar char="•"/>
              <a:defRPr/>
            </a:pPr>
            <a:r>
              <a:rPr lang="en-US" altLang="en-US" dirty="0" err="1"/>
              <a:t>Förderhöhe</a:t>
            </a:r>
            <a:r>
              <a:rPr lang="en-US" altLang="en-US" dirty="0"/>
              <a:t> </a:t>
            </a:r>
            <a:r>
              <a:rPr lang="en-US" altLang="en-US" dirty="0" err="1"/>
              <a:t>bis</a:t>
            </a:r>
            <a:r>
              <a:rPr lang="en-US" altLang="en-US" dirty="0"/>
              <a:t> </a:t>
            </a:r>
            <a:r>
              <a:rPr lang="en-US" altLang="en-US" dirty="0" err="1"/>
              <a:t>zu</a:t>
            </a:r>
            <a:r>
              <a:rPr lang="en-US" altLang="en-US" dirty="0"/>
              <a:t> 30.000 €</a:t>
            </a:r>
          </a:p>
          <a:p>
            <a:pPr marL="742950" lvl="1" indent="-285750">
              <a:spcBef>
                <a:spcPct val="20000"/>
              </a:spcBef>
              <a:buFont typeface="Arial" pitchFamily="34" charset="0"/>
              <a:buChar char="•"/>
              <a:defRPr/>
            </a:pPr>
            <a:r>
              <a:rPr lang="en-US" altLang="en-US" dirty="0" err="1"/>
              <a:t>bislang</a:t>
            </a:r>
            <a:r>
              <a:rPr lang="en-US" altLang="en-US" dirty="0"/>
              <a:t> 10 </a:t>
            </a:r>
            <a:r>
              <a:rPr lang="en-US" altLang="en-US" dirty="0" err="1"/>
              <a:t>Projekte</a:t>
            </a:r>
            <a:r>
              <a:rPr lang="en-US" altLang="en-US" dirty="0"/>
              <a:t> </a:t>
            </a:r>
            <a:r>
              <a:rPr lang="en-US" altLang="en-US" dirty="0" err="1"/>
              <a:t>gefördert</a:t>
            </a:r>
            <a:r>
              <a:rPr lang="en-US" altLang="en-US" dirty="0"/>
              <a:t> </a:t>
            </a:r>
          </a:p>
          <a:p>
            <a:pPr marL="742950" lvl="1" indent="-285750">
              <a:spcBef>
                <a:spcPct val="20000"/>
              </a:spcBef>
              <a:buFont typeface="Arial" pitchFamily="34" charset="0"/>
              <a:buChar char="•"/>
              <a:defRPr/>
            </a:pPr>
            <a:r>
              <a:rPr lang="en-US" altLang="en-US" dirty="0" err="1"/>
              <a:t>Herausgabe</a:t>
            </a:r>
            <a:r>
              <a:rPr lang="en-US" altLang="en-US" dirty="0"/>
              <a:t> </a:t>
            </a:r>
            <a:r>
              <a:rPr lang="en-US" altLang="en-US" dirty="0" err="1"/>
              <a:t>eines</a:t>
            </a:r>
            <a:r>
              <a:rPr lang="en-US" altLang="en-US" dirty="0"/>
              <a:t> </a:t>
            </a:r>
            <a:r>
              <a:rPr lang="en-US" altLang="en-US" dirty="0" err="1"/>
              <a:t>Wegweisers</a:t>
            </a:r>
            <a:endParaRPr lang="en-US" altLang="en-US" dirty="0"/>
          </a:p>
          <a:p>
            <a:pPr marL="742950" lvl="1" indent="-285750">
              <a:spcBef>
                <a:spcPct val="20000"/>
              </a:spcBef>
              <a:buFont typeface="Arial" pitchFamily="34" charset="0"/>
              <a:buChar char="•"/>
              <a:defRPr/>
            </a:pPr>
            <a:endParaRPr lang="en-US" altLang="en-US" dirty="0"/>
          </a:p>
          <a:p>
            <a:pPr lvl="1">
              <a:spcBef>
                <a:spcPct val="20000"/>
              </a:spcBef>
              <a:defRPr/>
            </a:pPr>
            <a:endParaRPr lang="en-US" altLang="en-US" dirty="0"/>
          </a:p>
          <a:p>
            <a:pPr>
              <a:spcBef>
                <a:spcPct val="20000"/>
              </a:spcBef>
              <a:defRPr/>
            </a:pPr>
            <a:endParaRPr lang="de-DE" altLang="en-US" b="1" dirty="0"/>
          </a:p>
        </p:txBody>
      </p:sp>
      <p:sp>
        <p:nvSpPr>
          <p:cNvPr id="11267"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557B3E89-7B5A-4FBE-A9FF-32907317811E}" type="slidenum">
              <a:rPr lang="de-DE" altLang="de-DE" sz="1200">
                <a:solidFill>
                  <a:schemeClr val="tx1"/>
                </a:solidFill>
              </a:rPr>
              <a:pPr eaLnBrk="1" hangingPunct="1">
                <a:spcBef>
                  <a:spcPct val="50000"/>
                </a:spcBef>
              </a:pPr>
              <a:t>13</a:t>
            </a:fld>
            <a:endParaRPr lang="de-DE" altLang="de-DE" sz="1200">
              <a:solidFill>
                <a:schemeClr val="tx1"/>
              </a:solidFill>
            </a:endParaRP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654" y="3039203"/>
            <a:ext cx="21177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86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47813" y="3429000"/>
            <a:ext cx="5761037"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ctr">
              <a:spcBef>
                <a:spcPct val="20000"/>
              </a:spcBef>
              <a:defRPr/>
            </a:pPr>
            <a:endParaRPr lang="de-DE" altLang="en-US" sz="1500" dirty="0">
              <a:solidFill>
                <a:srgbClr val="0A4E78"/>
              </a:solidFill>
            </a:endParaRPr>
          </a:p>
          <a:p>
            <a:pPr marL="0" lvl="1" algn="ctr">
              <a:spcBef>
                <a:spcPct val="20000"/>
              </a:spcBef>
              <a:defRPr/>
            </a:pPr>
            <a:r>
              <a:rPr lang="de-DE" altLang="en-US" sz="2000" b="1" dirty="0"/>
              <a:t>Vielen Dank für Ihre Aufmerksamkeit!!!</a:t>
            </a:r>
          </a:p>
          <a:p>
            <a:pPr marL="0" lvl="1" algn="ctr">
              <a:spcBef>
                <a:spcPct val="20000"/>
              </a:spcBef>
              <a:defRPr/>
            </a:pPr>
            <a:endParaRPr lang="de-DE" altLang="en-US" sz="2000" b="1" dirty="0"/>
          </a:p>
          <a:p>
            <a:pPr marL="0" lvl="1" algn="ctr">
              <a:spcBef>
                <a:spcPct val="20000"/>
              </a:spcBef>
              <a:defRPr/>
            </a:pPr>
            <a:r>
              <a:rPr lang="de-DE" altLang="en-US" dirty="0"/>
              <a:t>Ministerialrätin Maria Weigand</a:t>
            </a:r>
          </a:p>
          <a:p>
            <a:pPr marL="0" lvl="1" algn="ctr">
              <a:spcBef>
                <a:spcPct val="20000"/>
              </a:spcBef>
              <a:defRPr/>
            </a:pPr>
            <a:r>
              <a:rPr lang="de-DE" altLang="en-US" sz="1600" dirty="0">
                <a:hlinkClick r:id="rId3"/>
              </a:rPr>
              <a:t>Maria.Weigand@stmas.bayern.de</a:t>
            </a:r>
            <a:endParaRPr lang="de-DE" altLang="en-US" sz="1600" dirty="0"/>
          </a:p>
          <a:p>
            <a:pPr marL="0" lvl="1" algn="ctr">
              <a:spcBef>
                <a:spcPct val="20000"/>
              </a:spcBef>
              <a:defRPr/>
            </a:pPr>
            <a:r>
              <a:rPr lang="de-DE" altLang="en-US" sz="1600" dirty="0"/>
              <a:t>Tel. 089/1261-1209 </a:t>
            </a:r>
          </a:p>
          <a:p>
            <a:pPr marL="0" lvl="1" algn="ctr">
              <a:spcBef>
                <a:spcPct val="20000"/>
              </a:spcBef>
              <a:defRPr/>
            </a:pPr>
            <a:endParaRPr lang="de-DE" altLang="en-US" dirty="0"/>
          </a:p>
        </p:txBody>
      </p:sp>
      <p:sp>
        <p:nvSpPr>
          <p:cNvPr id="17411" name="Rectangle 3"/>
          <p:cNvSpPr>
            <a:spLocks noChangeArrowheads="1"/>
          </p:cNvSpPr>
          <p:nvPr/>
        </p:nvSpPr>
        <p:spPr bwMode="auto">
          <a:xfrm>
            <a:off x="323850" y="1371600"/>
            <a:ext cx="78486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endParaRPr lang="de-DE" altLang="en-US" sz="1600"/>
          </a:p>
        </p:txBody>
      </p:sp>
      <p:sp>
        <p:nvSpPr>
          <p:cNvPr id="17412"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498C82BD-53B0-4986-BC2C-7E346C1066FB}" type="slidenum">
              <a:rPr lang="de-DE" altLang="de-DE" sz="1200">
                <a:solidFill>
                  <a:schemeClr val="tx1"/>
                </a:solidFill>
              </a:rPr>
              <a:pPr eaLnBrk="1" hangingPunct="1">
                <a:spcBef>
                  <a:spcPct val="50000"/>
                </a:spcBef>
              </a:pPr>
              <a:t>14</a:t>
            </a:fld>
            <a:endParaRPr lang="de-DE" altLang="de-DE" sz="1200">
              <a:solidFill>
                <a:schemeClr val="tx1"/>
              </a:solidFill>
            </a:endParaRPr>
          </a:p>
        </p:txBody>
      </p:sp>
      <p:pic>
        <p:nvPicPr>
          <p:cNvPr id="174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96975"/>
            <a:ext cx="828040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1720840"/>
            <a:ext cx="8064896" cy="3139321"/>
          </a:xfrm>
          <a:prstGeom prst="rect">
            <a:avLst/>
          </a:prstGeom>
        </p:spPr>
        <p:txBody>
          <a:bodyPr wrap="square">
            <a:spAutoFit/>
          </a:bodyPr>
          <a:lstStyle/>
          <a:p>
            <a:pPr algn="ctr"/>
            <a:r>
              <a:rPr lang="de-DE" dirty="0"/>
              <a:t>2175.4-A</a:t>
            </a:r>
          </a:p>
          <a:p>
            <a:pPr algn="ctr"/>
            <a:r>
              <a:rPr lang="de-DE" dirty="0"/>
              <a:t>Richtlinie für die Förderung neuer Konzepte</a:t>
            </a:r>
          </a:p>
          <a:p>
            <a:pPr algn="ctr"/>
            <a:r>
              <a:rPr lang="de-DE" dirty="0"/>
              <a:t>für ein selbstbestimmtes Leben im Alter</a:t>
            </a:r>
          </a:p>
          <a:p>
            <a:pPr algn="ctr"/>
            <a:r>
              <a:rPr lang="de-DE" dirty="0"/>
              <a:t>(Förderrichtlinie Selbstbestimmt Leben</a:t>
            </a:r>
          </a:p>
          <a:p>
            <a:pPr algn="ctr"/>
            <a:r>
              <a:rPr lang="de-DE" dirty="0"/>
              <a:t>im Alter – </a:t>
            </a:r>
            <a:r>
              <a:rPr lang="de-DE" dirty="0" err="1"/>
              <a:t>SeLA</a:t>
            </a:r>
            <a:r>
              <a:rPr lang="de-DE" dirty="0"/>
              <a:t>)</a:t>
            </a:r>
          </a:p>
          <a:p>
            <a:pPr algn="ctr"/>
            <a:r>
              <a:rPr lang="de-DE" dirty="0"/>
              <a:t>Bekanntmachung des Bayerischen Staatsministeriums</a:t>
            </a:r>
          </a:p>
          <a:p>
            <a:pPr algn="ctr"/>
            <a:r>
              <a:rPr lang="de-DE" dirty="0"/>
              <a:t>für Arbeit und Soziales, Familie und Integration</a:t>
            </a:r>
          </a:p>
          <a:p>
            <a:pPr algn="ctr"/>
            <a:r>
              <a:rPr lang="de-DE" dirty="0"/>
              <a:t>vom 29. Dezember 2014 Az.: III2/6573.01-1/2</a:t>
            </a:r>
          </a:p>
          <a:p>
            <a:pPr algn="ctr"/>
            <a:r>
              <a:rPr lang="de-DE" dirty="0"/>
              <a:t>(</a:t>
            </a:r>
            <a:r>
              <a:rPr lang="de-DE" dirty="0" err="1"/>
              <a:t>AllMBl</a:t>
            </a:r>
            <a:r>
              <a:rPr lang="de-DE" dirty="0"/>
              <a:t> S. 54)</a:t>
            </a:r>
            <a:br>
              <a:rPr lang="de-DE" dirty="0"/>
            </a:br>
            <a:br>
              <a:rPr lang="de-DE" dirty="0"/>
            </a:br>
            <a:endParaRPr lang="de-DE" dirty="0"/>
          </a:p>
        </p:txBody>
      </p:sp>
    </p:spTree>
    <p:extLst>
      <p:ext uri="{BB962C8B-B14F-4D97-AF65-F5344CB8AC3E}">
        <p14:creationId xmlns:p14="http://schemas.microsoft.com/office/powerpoint/2010/main" val="352564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55576" y="1720840"/>
            <a:ext cx="7344816" cy="2616101"/>
          </a:xfrm>
          <a:prstGeom prst="rect">
            <a:avLst/>
          </a:prstGeom>
        </p:spPr>
        <p:txBody>
          <a:bodyPr wrap="square">
            <a:spAutoFit/>
          </a:bodyPr>
          <a:lstStyle/>
          <a:p>
            <a:r>
              <a:rPr lang="de-DE" sz="2000" b="1" dirty="0"/>
              <a:t>Förderrichtlinie Selbstbestimmt Leben im Alter – </a:t>
            </a:r>
            <a:r>
              <a:rPr lang="de-DE" sz="2000" b="1" dirty="0" err="1"/>
              <a:t>SeLA</a:t>
            </a:r>
            <a:endParaRPr lang="de-DE" sz="2000" b="1" dirty="0"/>
          </a:p>
          <a:p>
            <a:endParaRPr lang="de-DE" dirty="0"/>
          </a:p>
          <a:p>
            <a:r>
              <a:rPr lang="de-DE" dirty="0"/>
              <a:t>Zusammenfassung und innovative Weiterentwicklung aller erfolgreichen seniorenpolitischen Förderprogramme im StMAS</a:t>
            </a:r>
            <a:br>
              <a:rPr lang="de-DE" dirty="0"/>
            </a:br>
            <a:endParaRPr lang="de-DE" dirty="0"/>
          </a:p>
          <a:p>
            <a:r>
              <a:rPr lang="de-DE" dirty="0"/>
              <a:t>Eckpunkte zu den einzelnen Konzepten unter:</a:t>
            </a:r>
          </a:p>
          <a:p>
            <a:r>
              <a:rPr lang="de-DE" dirty="0"/>
              <a:t>http://www.stmas.bayern.de/senioren/wohnen/index.php</a:t>
            </a:r>
          </a:p>
          <a:p>
            <a:endParaRPr lang="de-DE" dirty="0"/>
          </a:p>
          <a:p>
            <a:r>
              <a:rPr lang="de-DE" dirty="0"/>
              <a:t>(Ausnahme: Einzelfallförderung der Seniorengenossenschaften)</a:t>
            </a:r>
          </a:p>
        </p:txBody>
      </p:sp>
    </p:spTree>
    <p:extLst>
      <p:ext uri="{BB962C8B-B14F-4D97-AF65-F5344CB8AC3E}">
        <p14:creationId xmlns:p14="http://schemas.microsoft.com/office/powerpoint/2010/main" val="110933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1340769"/>
            <a:ext cx="7993063" cy="468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altLang="en-US" b="1" dirty="0"/>
              <a:t>   “</a:t>
            </a:r>
            <a:r>
              <a:rPr lang="en-US" altLang="en-US" sz="2000" b="1" dirty="0" err="1"/>
              <a:t>Bürgerschaftlich</a:t>
            </a:r>
            <a:r>
              <a:rPr lang="en-US" altLang="en-US" sz="2000" b="1" dirty="0"/>
              <a:t> </a:t>
            </a:r>
            <a:r>
              <a:rPr lang="en-US" altLang="en-US" sz="2000" b="1" dirty="0" err="1"/>
              <a:t>engagierte</a:t>
            </a:r>
            <a:r>
              <a:rPr lang="en-US" altLang="en-US" sz="2000" b="1" dirty="0"/>
              <a:t> </a:t>
            </a:r>
            <a:r>
              <a:rPr lang="en-US" altLang="en-US" sz="2000" b="1" dirty="0" err="1"/>
              <a:t>Nachbarschaftshilfen</a:t>
            </a:r>
            <a:r>
              <a:rPr lang="en-US" altLang="en-US" sz="2000" b="1" dirty="0"/>
              <a:t>”</a:t>
            </a:r>
          </a:p>
          <a:p>
            <a:pPr marL="533400" indent="-533400">
              <a:spcBef>
                <a:spcPct val="20000"/>
              </a:spcBef>
              <a:buFont typeface="+mj-lt"/>
              <a:buAutoNum type="arabicPeriod"/>
              <a:defRPr/>
            </a:pPr>
            <a:endParaRPr lang="en-US" altLang="en-US" sz="1000" b="1" dirty="0"/>
          </a:p>
          <a:p>
            <a:pPr lvl="1">
              <a:spcBef>
                <a:spcPct val="20000"/>
              </a:spcBef>
              <a:defRPr/>
            </a:pPr>
            <a:r>
              <a:rPr lang="en-US" altLang="en-US" u="sng" dirty="0" err="1"/>
              <a:t>Inhalt</a:t>
            </a:r>
            <a:r>
              <a:rPr lang="en-US" altLang="en-US" u="sng" dirty="0"/>
              <a:t> </a:t>
            </a:r>
            <a:r>
              <a:rPr lang="en-US" altLang="en-US" u="sng" dirty="0" err="1"/>
              <a:t>bzw</a:t>
            </a:r>
            <a:r>
              <a:rPr lang="en-US" altLang="en-US" u="sng" dirty="0"/>
              <a:t>. </a:t>
            </a:r>
            <a:r>
              <a:rPr lang="en-US" altLang="en-US" u="sng" dirty="0" err="1"/>
              <a:t>Zielsetzung</a:t>
            </a:r>
            <a:r>
              <a:rPr lang="en-US" altLang="en-US" dirty="0"/>
              <a:t>:</a:t>
            </a:r>
          </a:p>
          <a:p>
            <a:pPr lvl="1">
              <a:spcBef>
                <a:spcPct val="20000"/>
              </a:spcBef>
              <a:defRPr/>
            </a:pPr>
            <a:r>
              <a:rPr lang="en-US" altLang="en-US" dirty="0" err="1"/>
              <a:t>Ausbau</a:t>
            </a:r>
            <a:r>
              <a:rPr lang="en-US" altLang="en-US" dirty="0"/>
              <a:t> </a:t>
            </a:r>
            <a:r>
              <a:rPr lang="en-US" altLang="en-US" dirty="0" err="1"/>
              <a:t>eines</a:t>
            </a:r>
            <a:r>
              <a:rPr lang="en-US" altLang="en-US" dirty="0"/>
              <a:t> </a:t>
            </a:r>
            <a:r>
              <a:rPr lang="en-US" altLang="en-US" dirty="0" err="1"/>
              <a:t>flächendeckenden</a:t>
            </a:r>
            <a:r>
              <a:rPr lang="en-US" altLang="en-US" dirty="0"/>
              <a:t> </a:t>
            </a:r>
            <a:r>
              <a:rPr lang="en-US" altLang="en-US" dirty="0" err="1"/>
              <a:t>Netzes</a:t>
            </a:r>
            <a:r>
              <a:rPr lang="en-US" altLang="en-US" dirty="0"/>
              <a:t> von </a:t>
            </a:r>
            <a:r>
              <a:rPr lang="en-US" altLang="en-US" dirty="0" err="1"/>
              <a:t>Nachbarschaftshilfen</a:t>
            </a:r>
            <a:r>
              <a:rPr lang="en-US" altLang="en-US" dirty="0"/>
              <a:t> </a:t>
            </a:r>
            <a:r>
              <a:rPr lang="en-US" altLang="en-US" dirty="0" err="1"/>
              <a:t>zur</a:t>
            </a:r>
            <a:r>
              <a:rPr lang="en-US" altLang="en-US" dirty="0"/>
              <a:t> </a:t>
            </a:r>
            <a:r>
              <a:rPr lang="en-US" altLang="en-US" dirty="0" err="1"/>
              <a:t>Organisation</a:t>
            </a:r>
            <a:r>
              <a:rPr lang="en-US" altLang="en-US" dirty="0"/>
              <a:t> von </a:t>
            </a:r>
            <a:r>
              <a:rPr lang="en-US" altLang="en-US" dirty="0" err="1"/>
              <a:t>Alltagsunterstützung</a:t>
            </a:r>
            <a:r>
              <a:rPr lang="en-US" altLang="en-US" dirty="0"/>
              <a:t> und </a:t>
            </a:r>
            <a:r>
              <a:rPr lang="en-US" altLang="en-US" dirty="0" err="1"/>
              <a:t>sozialen</a:t>
            </a:r>
            <a:r>
              <a:rPr lang="en-US" altLang="en-US" dirty="0"/>
              <a:t> </a:t>
            </a:r>
            <a:r>
              <a:rPr lang="en-US" altLang="en-US" dirty="0" err="1"/>
              <a:t>Kontakten</a:t>
            </a:r>
            <a:r>
              <a:rPr lang="en-US" altLang="en-US" dirty="0"/>
              <a:t> </a:t>
            </a:r>
            <a:r>
              <a:rPr lang="en-US" altLang="en-US" dirty="0" err="1"/>
              <a:t>über</a:t>
            </a:r>
            <a:r>
              <a:rPr lang="en-US" altLang="en-US" dirty="0"/>
              <a:t> </a:t>
            </a:r>
            <a:r>
              <a:rPr lang="en-US" altLang="en-US" dirty="0" err="1"/>
              <a:t>bürgerschaftlich</a:t>
            </a:r>
            <a:r>
              <a:rPr lang="en-US" altLang="en-US" dirty="0"/>
              <a:t> </a:t>
            </a:r>
            <a:r>
              <a:rPr lang="en-US" altLang="en-US" dirty="0" err="1"/>
              <a:t>Engagierte</a:t>
            </a:r>
            <a:endParaRPr lang="en-US" altLang="en-US" dirty="0"/>
          </a:p>
          <a:p>
            <a:pPr lvl="1">
              <a:spcBef>
                <a:spcPct val="20000"/>
              </a:spcBef>
              <a:defRPr/>
            </a:pPr>
            <a:endParaRPr lang="en-US" altLang="en-US" sz="1000" dirty="0"/>
          </a:p>
          <a:p>
            <a:pPr marL="742950" lvl="1" indent="-285750">
              <a:spcBef>
                <a:spcPct val="20000"/>
              </a:spcBef>
              <a:buFont typeface="Arial" pitchFamily="34" charset="0"/>
              <a:buChar char="•"/>
              <a:defRPr/>
            </a:pPr>
            <a:r>
              <a:rPr lang="en-US" altLang="en-US" dirty="0" err="1"/>
              <a:t>Herausgabe</a:t>
            </a:r>
            <a:r>
              <a:rPr lang="en-US" altLang="en-US" dirty="0"/>
              <a:t> </a:t>
            </a:r>
            <a:r>
              <a:rPr lang="en-US" altLang="en-US" dirty="0" err="1"/>
              <a:t>eines</a:t>
            </a:r>
            <a:r>
              <a:rPr lang="en-US" altLang="en-US" dirty="0"/>
              <a:t> “</a:t>
            </a:r>
            <a:r>
              <a:rPr lang="en-US" altLang="en-US" dirty="0" err="1"/>
              <a:t>Eckpunktepapiers</a:t>
            </a:r>
            <a:r>
              <a:rPr lang="en-US" altLang="en-US" dirty="0"/>
              <a:t>”</a:t>
            </a:r>
          </a:p>
          <a:p>
            <a:pPr marL="742950" lvl="1" indent="-285750">
              <a:spcBef>
                <a:spcPct val="20000"/>
              </a:spcBef>
              <a:buFont typeface="Arial" pitchFamily="34" charset="0"/>
              <a:buChar char="•"/>
              <a:defRPr/>
            </a:pPr>
            <a:r>
              <a:rPr lang="en-US" altLang="en-US" dirty="0" err="1"/>
              <a:t>Netzwerktreffen</a:t>
            </a:r>
            <a:r>
              <a:rPr lang="en-US" altLang="en-US" dirty="0"/>
              <a:t> </a:t>
            </a:r>
            <a:r>
              <a:rPr lang="en-US" altLang="en-US" dirty="0" err="1"/>
              <a:t>über</a:t>
            </a:r>
            <a:r>
              <a:rPr lang="en-US" altLang="en-US" dirty="0"/>
              <a:t> </a:t>
            </a:r>
            <a:r>
              <a:rPr lang="en-US" altLang="en-US" dirty="0" err="1"/>
              <a:t>Koordinationsstelle</a:t>
            </a:r>
            <a:r>
              <a:rPr lang="en-US" altLang="en-US" dirty="0"/>
              <a:t> Wohnen im Alter</a:t>
            </a:r>
          </a:p>
          <a:p>
            <a:pPr marL="742950" lvl="1" indent="-285750">
              <a:spcBef>
                <a:spcPct val="20000"/>
              </a:spcBef>
              <a:buFont typeface="Arial" pitchFamily="34" charset="0"/>
              <a:buChar char="•"/>
              <a:defRPr/>
            </a:pPr>
            <a:r>
              <a:rPr lang="en-US" altLang="en-US" dirty="0" err="1"/>
              <a:t>Rund</a:t>
            </a:r>
            <a:r>
              <a:rPr lang="en-US" altLang="en-US" dirty="0"/>
              <a:t> 800 </a:t>
            </a:r>
            <a:r>
              <a:rPr lang="en-US" altLang="en-US" dirty="0" err="1"/>
              <a:t>Bürgerschaftlich</a:t>
            </a:r>
            <a:r>
              <a:rPr lang="en-US" altLang="en-US" dirty="0"/>
              <a:t> </a:t>
            </a:r>
            <a:r>
              <a:rPr lang="en-US" altLang="en-US" dirty="0" err="1"/>
              <a:t>engagierte</a:t>
            </a:r>
            <a:r>
              <a:rPr lang="en-US" altLang="en-US" dirty="0"/>
              <a:t> </a:t>
            </a:r>
            <a:r>
              <a:rPr lang="en-US" altLang="en-US" dirty="0" err="1"/>
              <a:t>Nachbarschaftshilfen</a:t>
            </a:r>
            <a:r>
              <a:rPr lang="en-US" altLang="en-US" dirty="0"/>
              <a:t> </a:t>
            </a:r>
            <a:r>
              <a:rPr lang="en-US" altLang="en-US" dirty="0" err="1"/>
              <a:t>vorhanden</a:t>
            </a:r>
            <a:r>
              <a:rPr lang="en-US" altLang="en-US" dirty="0"/>
              <a:t>.</a:t>
            </a:r>
          </a:p>
          <a:p>
            <a:pPr marL="742950" lvl="1" indent="-285750">
              <a:spcBef>
                <a:spcPct val="20000"/>
              </a:spcBef>
              <a:buFont typeface="Arial" pitchFamily="34" charset="0"/>
              <a:buChar char="•"/>
              <a:defRPr/>
            </a:pPr>
            <a:r>
              <a:rPr lang="en-US" altLang="en-US" dirty="0" err="1"/>
              <a:t>Förderprogramm</a:t>
            </a:r>
            <a:r>
              <a:rPr lang="en-US" altLang="en-US" dirty="0"/>
              <a:t> </a:t>
            </a:r>
            <a:r>
              <a:rPr lang="en-US" altLang="en-US" dirty="0" err="1"/>
              <a:t>SeLA</a:t>
            </a:r>
            <a:r>
              <a:rPr lang="en-US" altLang="en-US" dirty="0"/>
              <a:t> – </a:t>
            </a:r>
            <a:r>
              <a:rPr lang="en-US" altLang="en-US" dirty="0" err="1"/>
              <a:t>Selbstbestimmt</a:t>
            </a:r>
            <a:r>
              <a:rPr lang="en-US" altLang="en-US" dirty="0"/>
              <a:t>  </a:t>
            </a:r>
            <a:r>
              <a:rPr lang="en-US" altLang="en-US" dirty="0" err="1"/>
              <a:t>Leben</a:t>
            </a:r>
            <a:r>
              <a:rPr lang="en-US" altLang="en-US" dirty="0"/>
              <a:t> im Alter</a:t>
            </a:r>
          </a:p>
          <a:p>
            <a:pPr lvl="1">
              <a:spcBef>
                <a:spcPct val="20000"/>
              </a:spcBef>
              <a:defRPr/>
            </a:pPr>
            <a:endParaRPr lang="en-US" altLang="en-US" dirty="0"/>
          </a:p>
          <a:p>
            <a:pPr>
              <a:spcBef>
                <a:spcPct val="20000"/>
              </a:spcBef>
              <a:defRPr/>
            </a:pPr>
            <a:endParaRPr lang="de-DE" altLang="en-US" b="1" dirty="0"/>
          </a:p>
        </p:txBody>
      </p:sp>
      <p:sp>
        <p:nvSpPr>
          <p:cNvPr id="9219"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3B924F9E-26F3-40ED-8B1B-BB2B58B0503D}" type="slidenum">
              <a:rPr lang="de-DE" altLang="de-DE" sz="1200">
                <a:solidFill>
                  <a:schemeClr val="tx1"/>
                </a:solidFill>
              </a:rPr>
              <a:pPr eaLnBrk="1" hangingPunct="1">
                <a:spcBef>
                  <a:spcPct val="50000"/>
                </a:spcBef>
              </a:pPr>
              <a:t>4</a:t>
            </a:fld>
            <a:endParaRPr lang="de-DE" altLang="de-DE" sz="1200">
              <a:solidFill>
                <a:schemeClr val="tx1"/>
              </a:solidFill>
            </a:endParaRPr>
          </a:p>
        </p:txBody>
      </p:sp>
      <p:sp>
        <p:nvSpPr>
          <p:cNvPr id="9220" name="Text Box 25"/>
          <p:cNvSpPr txBox="1">
            <a:spLocks noChangeArrowheads="1"/>
          </p:cNvSpPr>
          <p:nvPr/>
        </p:nvSpPr>
        <p:spPr bwMode="auto">
          <a:xfrm>
            <a:off x="790575" y="956471"/>
            <a:ext cx="76692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algn="just" eaLnBrk="1" hangingPunct="1">
              <a:spcBef>
                <a:spcPct val="50000"/>
              </a:spcBef>
            </a:pPr>
            <a:r>
              <a:rPr lang="de-DE" altLang="de-DE" sz="2400" b="1" dirty="0">
                <a:solidFill>
                  <a:schemeClr val="tx1"/>
                </a:solidFill>
              </a:rPr>
              <a:t>   </a:t>
            </a:r>
            <a:endParaRPr lang="de-DE" altLang="de-DE"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981075"/>
            <a:ext cx="79930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altLang="en-US" b="1" dirty="0"/>
              <a:t>    “</a:t>
            </a:r>
            <a:r>
              <a:rPr lang="en-US" altLang="en-US" sz="2000" b="1" dirty="0" err="1"/>
              <a:t>Betreutes</a:t>
            </a:r>
            <a:r>
              <a:rPr lang="en-US" altLang="en-US" sz="2000" b="1" dirty="0"/>
              <a:t> Wohnen </a:t>
            </a:r>
            <a:r>
              <a:rPr lang="en-US" altLang="en-US" sz="2000" b="1" dirty="0" err="1"/>
              <a:t>zu</a:t>
            </a:r>
            <a:r>
              <a:rPr lang="en-US" altLang="en-US" sz="2000" b="1" dirty="0"/>
              <a:t> </a:t>
            </a:r>
            <a:r>
              <a:rPr lang="en-US" altLang="en-US" sz="2000" b="1" dirty="0" err="1"/>
              <a:t>Hause</a:t>
            </a:r>
            <a:r>
              <a:rPr lang="en-US" altLang="en-US" sz="2000" b="1" dirty="0"/>
              <a:t>”</a:t>
            </a:r>
          </a:p>
          <a:p>
            <a:pPr marL="533400" indent="-533400">
              <a:spcBef>
                <a:spcPct val="20000"/>
              </a:spcBef>
              <a:buFont typeface="+mj-lt"/>
              <a:buAutoNum type="arabicPeriod" startAt="2"/>
              <a:defRPr/>
            </a:pPr>
            <a:endParaRPr lang="en-US" altLang="en-US" sz="1000" b="1" dirty="0"/>
          </a:p>
          <a:p>
            <a:pPr lvl="1">
              <a:spcBef>
                <a:spcPct val="20000"/>
              </a:spcBef>
              <a:defRPr/>
            </a:pPr>
            <a:r>
              <a:rPr lang="en-US" altLang="en-US" u="sng" dirty="0" err="1"/>
              <a:t>Inhalt</a:t>
            </a:r>
            <a:r>
              <a:rPr lang="en-US" altLang="en-US" u="sng" dirty="0"/>
              <a:t> </a:t>
            </a:r>
            <a:r>
              <a:rPr lang="en-US" altLang="en-US" u="sng" dirty="0" err="1"/>
              <a:t>bzw</a:t>
            </a:r>
            <a:r>
              <a:rPr lang="en-US" altLang="en-US" u="sng" dirty="0"/>
              <a:t>. </a:t>
            </a:r>
            <a:r>
              <a:rPr lang="en-US" altLang="en-US" u="sng" dirty="0" err="1"/>
              <a:t>Zielsetzung</a:t>
            </a:r>
            <a:r>
              <a:rPr lang="en-US" altLang="en-US" dirty="0"/>
              <a:t>:</a:t>
            </a:r>
          </a:p>
          <a:p>
            <a:pPr lvl="1">
              <a:spcBef>
                <a:spcPct val="20000"/>
              </a:spcBef>
              <a:defRPr/>
            </a:pPr>
            <a:r>
              <a:rPr lang="en-US" altLang="en-US" dirty="0" err="1"/>
              <a:t>Mit</a:t>
            </a:r>
            <a:r>
              <a:rPr lang="en-US" altLang="en-US" dirty="0"/>
              <a:t> </a:t>
            </a:r>
            <a:r>
              <a:rPr lang="en-US" altLang="en-US" dirty="0" err="1"/>
              <a:t>Hilfe</a:t>
            </a:r>
            <a:r>
              <a:rPr lang="en-US" altLang="en-US" dirty="0"/>
              <a:t> </a:t>
            </a:r>
            <a:r>
              <a:rPr lang="en-US" altLang="en-US" dirty="0" err="1"/>
              <a:t>einer</a:t>
            </a:r>
            <a:r>
              <a:rPr lang="en-US" altLang="en-US" dirty="0"/>
              <a:t> </a:t>
            </a:r>
            <a:r>
              <a:rPr lang="en-US" altLang="en-US" dirty="0" err="1"/>
              <a:t>Koordinierungsstelle</a:t>
            </a:r>
            <a:r>
              <a:rPr lang="en-US" altLang="en-US" dirty="0"/>
              <a:t> (“case manager”) </a:t>
            </a:r>
            <a:br>
              <a:rPr lang="en-US" altLang="en-US" dirty="0"/>
            </a:br>
            <a:r>
              <a:rPr lang="en-US" altLang="en-US" dirty="0" err="1"/>
              <a:t>wird</a:t>
            </a:r>
            <a:r>
              <a:rPr lang="en-US" altLang="en-US" dirty="0"/>
              <a:t> </a:t>
            </a:r>
            <a:r>
              <a:rPr lang="en-US" altLang="en-US" dirty="0" err="1"/>
              <a:t>ehrenamtliche</a:t>
            </a:r>
            <a:r>
              <a:rPr lang="en-US" altLang="en-US" dirty="0"/>
              <a:t> und </a:t>
            </a:r>
            <a:r>
              <a:rPr lang="en-US" altLang="en-US" dirty="0" err="1"/>
              <a:t>berufliche</a:t>
            </a:r>
            <a:r>
              <a:rPr lang="en-US" altLang="en-US" dirty="0"/>
              <a:t> </a:t>
            </a:r>
            <a:r>
              <a:rPr lang="en-US" altLang="en-US" dirty="0" err="1"/>
              <a:t>Hilfe</a:t>
            </a:r>
            <a:r>
              <a:rPr lang="en-US" altLang="en-US" dirty="0"/>
              <a:t> </a:t>
            </a:r>
            <a:r>
              <a:rPr lang="en-US" altLang="en-US" dirty="0" err="1"/>
              <a:t>individuell</a:t>
            </a:r>
            <a:r>
              <a:rPr lang="en-US" altLang="en-US" dirty="0"/>
              <a:t> und </a:t>
            </a:r>
            <a:br>
              <a:rPr lang="en-US" altLang="en-US" dirty="0"/>
            </a:br>
            <a:r>
              <a:rPr lang="en-US" altLang="en-US" dirty="0" err="1"/>
              <a:t>bedarfsgerecht</a:t>
            </a:r>
            <a:r>
              <a:rPr lang="en-US" altLang="en-US" dirty="0"/>
              <a:t> </a:t>
            </a:r>
            <a:r>
              <a:rPr lang="en-US" altLang="en-US" dirty="0" err="1"/>
              <a:t>koordiniert</a:t>
            </a:r>
            <a:r>
              <a:rPr lang="en-US" altLang="en-US" dirty="0"/>
              <a:t>.</a:t>
            </a:r>
          </a:p>
          <a:p>
            <a:pPr lvl="1">
              <a:spcBef>
                <a:spcPct val="20000"/>
              </a:spcBef>
              <a:defRPr/>
            </a:pPr>
            <a:endParaRPr lang="en-US" altLang="en-US" sz="1000" dirty="0"/>
          </a:p>
          <a:p>
            <a:pPr lvl="1">
              <a:spcBef>
                <a:spcPct val="20000"/>
              </a:spcBef>
              <a:defRPr/>
            </a:pPr>
            <a:endParaRPr lang="en-US" altLang="en-US" sz="1000" dirty="0"/>
          </a:p>
          <a:p>
            <a:pPr lvl="1">
              <a:spcBef>
                <a:spcPct val="20000"/>
              </a:spcBef>
              <a:defRPr/>
            </a:pPr>
            <a:endParaRPr lang="en-US" altLang="en-US" sz="1000" dirty="0"/>
          </a:p>
          <a:p>
            <a:pPr marL="742950" lvl="1" indent="-285750">
              <a:spcBef>
                <a:spcPct val="20000"/>
              </a:spcBef>
              <a:buFont typeface="Arial" pitchFamily="34" charset="0"/>
              <a:buChar char="•"/>
              <a:defRPr/>
            </a:pPr>
            <a:r>
              <a:rPr lang="en-US" altLang="en-US" dirty="0" err="1"/>
              <a:t>bayernweit</a:t>
            </a:r>
            <a:r>
              <a:rPr lang="en-US" altLang="en-US" dirty="0"/>
              <a:t> </a:t>
            </a:r>
            <a:r>
              <a:rPr lang="en-US" altLang="en-US" dirty="0" err="1"/>
              <a:t>rund</a:t>
            </a:r>
            <a:r>
              <a:rPr lang="en-US" altLang="en-US" dirty="0"/>
              <a:t> 80 </a:t>
            </a:r>
            <a:r>
              <a:rPr lang="en-US" altLang="en-US" dirty="0" err="1"/>
              <a:t>Projekte</a:t>
            </a:r>
            <a:r>
              <a:rPr lang="en-US" altLang="en-US" dirty="0"/>
              <a:t> existent</a:t>
            </a:r>
          </a:p>
          <a:p>
            <a:pPr marL="742950" lvl="1" indent="-285750">
              <a:spcBef>
                <a:spcPct val="20000"/>
              </a:spcBef>
              <a:buFont typeface="Arial" pitchFamily="34" charset="0"/>
              <a:buChar char="•"/>
              <a:defRPr/>
            </a:pPr>
            <a:r>
              <a:rPr lang="en-US" altLang="en-US" dirty="0" err="1"/>
              <a:t>Herausgabe</a:t>
            </a:r>
            <a:r>
              <a:rPr lang="en-US" altLang="en-US" dirty="0"/>
              <a:t> </a:t>
            </a:r>
            <a:r>
              <a:rPr lang="en-US" altLang="en-US" dirty="0" err="1"/>
              <a:t>eines</a:t>
            </a:r>
            <a:r>
              <a:rPr lang="en-US" altLang="en-US" dirty="0"/>
              <a:t> </a:t>
            </a:r>
            <a:r>
              <a:rPr lang="en-US" altLang="en-US" dirty="0" err="1"/>
              <a:t>Leitfadens</a:t>
            </a:r>
            <a:endParaRPr lang="en-US" altLang="en-US" dirty="0"/>
          </a:p>
          <a:p>
            <a:pPr marL="742950" lvl="1" indent="-285750">
              <a:spcBef>
                <a:spcPct val="20000"/>
              </a:spcBef>
              <a:buFont typeface="Arial" pitchFamily="34" charset="0"/>
              <a:buChar char="•"/>
              <a:defRPr/>
            </a:pPr>
            <a:r>
              <a:rPr lang="en-US" altLang="en-US" dirty="0" err="1"/>
              <a:t>Netzwerktreffen</a:t>
            </a:r>
            <a:r>
              <a:rPr lang="en-US" altLang="en-US" dirty="0"/>
              <a:t> </a:t>
            </a:r>
            <a:r>
              <a:rPr lang="en-US" altLang="en-US" dirty="0" err="1"/>
              <a:t>über</a:t>
            </a:r>
            <a:r>
              <a:rPr lang="en-US" altLang="en-US" dirty="0"/>
              <a:t> </a:t>
            </a:r>
            <a:r>
              <a:rPr lang="en-US" altLang="en-US" dirty="0" err="1"/>
              <a:t>Koordinationsstelle</a:t>
            </a:r>
            <a:r>
              <a:rPr lang="en-US" altLang="en-US" dirty="0"/>
              <a:t> Wohnen </a:t>
            </a:r>
            <a:r>
              <a:rPr lang="en-US" altLang="en-US" dirty="0" err="1"/>
              <a:t>im</a:t>
            </a:r>
            <a:r>
              <a:rPr lang="en-US" altLang="en-US" dirty="0"/>
              <a:t> Alter</a:t>
            </a:r>
          </a:p>
          <a:p>
            <a:pPr marL="742950" lvl="1" indent="-285750">
              <a:spcBef>
                <a:spcPct val="20000"/>
              </a:spcBef>
              <a:buFont typeface="Arial" pitchFamily="34" charset="0"/>
              <a:buChar char="•"/>
              <a:defRPr/>
            </a:pPr>
            <a:r>
              <a:rPr lang="de-DE" altLang="en-US" dirty="0"/>
              <a:t>Förderprogramm </a:t>
            </a:r>
            <a:r>
              <a:rPr lang="de-DE" altLang="en-US" dirty="0" err="1"/>
              <a:t>SeLA</a:t>
            </a:r>
            <a:r>
              <a:rPr lang="de-DE" altLang="en-US" dirty="0"/>
              <a:t> – Selbstbestimmt  Leben im Alter</a:t>
            </a:r>
          </a:p>
          <a:p>
            <a:pPr marL="742950" lvl="1" indent="-285750">
              <a:spcBef>
                <a:spcPct val="20000"/>
              </a:spcBef>
              <a:buFont typeface="Arial" pitchFamily="34" charset="0"/>
              <a:buChar char="•"/>
              <a:defRPr/>
            </a:pPr>
            <a:endParaRPr lang="de-DE" altLang="en-US" dirty="0"/>
          </a:p>
          <a:p>
            <a:pPr lvl="1">
              <a:spcBef>
                <a:spcPct val="20000"/>
              </a:spcBef>
              <a:defRPr/>
            </a:pPr>
            <a:endParaRPr lang="en-US" altLang="en-US" dirty="0"/>
          </a:p>
          <a:p>
            <a:pPr lvl="1">
              <a:spcBef>
                <a:spcPct val="20000"/>
              </a:spcBef>
              <a:defRPr/>
            </a:pPr>
            <a:endParaRPr lang="en-US" altLang="en-US" dirty="0"/>
          </a:p>
          <a:p>
            <a:pPr>
              <a:spcBef>
                <a:spcPct val="20000"/>
              </a:spcBef>
              <a:defRPr/>
            </a:pPr>
            <a:endParaRPr lang="de-DE" altLang="en-US" b="1" dirty="0"/>
          </a:p>
        </p:txBody>
      </p:sp>
      <p:sp>
        <p:nvSpPr>
          <p:cNvPr id="10243"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2B56F277-547B-4251-8E89-6BD3A5AA9269}" type="slidenum">
              <a:rPr lang="de-DE" altLang="de-DE" sz="1200">
                <a:solidFill>
                  <a:schemeClr val="tx1"/>
                </a:solidFill>
              </a:rPr>
              <a:pPr eaLnBrk="1" hangingPunct="1">
                <a:spcBef>
                  <a:spcPct val="50000"/>
                </a:spcBef>
              </a:pPr>
              <a:t>5</a:t>
            </a:fld>
            <a:endParaRPr lang="de-DE" altLang="de-DE" sz="1200">
              <a:solidFill>
                <a:schemeClr val="tx1"/>
              </a:solidFill>
            </a:endParaRP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0" y="1196752"/>
            <a:ext cx="1655763"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692150"/>
            <a:ext cx="7993063"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altLang="en-US" b="1" dirty="0">
                <a:solidFill>
                  <a:srgbClr val="000000"/>
                </a:solidFill>
              </a:rPr>
              <a:t>    “</a:t>
            </a:r>
            <a:r>
              <a:rPr lang="en-US" altLang="en-US" sz="2000" b="1" dirty="0" err="1">
                <a:solidFill>
                  <a:srgbClr val="000000"/>
                </a:solidFill>
              </a:rPr>
              <a:t>Quartierskonzepte</a:t>
            </a:r>
            <a:r>
              <a:rPr lang="en-US" altLang="en-US" sz="2000" b="1" dirty="0">
                <a:solidFill>
                  <a:srgbClr val="000000"/>
                </a:solidFill>
              </a:rPr>
              <a:t>” </a:t>
            </a:r>
            <a:r>
              <a:rPr lang="en-US" altLang="en-US" sz="1400" dirty="0">
                <a:solidFill>
                  <a:srgbClr val="000000"/>
                </a:solidFill>
              </a:rPr>
              <a:t>(</a:t>
            </a:r>
            <a:r>
              <a:rPr lang="en-US" altLang="en-US" sz="1400" dirty="0" err="1">
                <a:solidFill>
                  <a:srgbClr val="000000"/>
                </a:solidFill>
              </a:rPr>
              <a:t>mit</a:t>
            </a:r>
            <a:r>
              <a:rPr lang="en-US" altLang="en-US" sz="1400" dirty="0">
                <a:solidFill>
                  <a:srgbClr val="000000"/>
                </a:solidFill>
              </a:rPr>
              <a:t> </a:t>
            </a:r>
            <a:r>
              <a:rPr lang="en-US" altLang="en-US" sz="1400" dirty="0" err="1">
                <a:solidFill>
                  <a:srgbClr val="000000"/>
                </a:solidFill>
              </a:rPr>
              <a:t>besonderer</a:t>
            </a:r>
            <a:r>
              <a:rPr lang="en-US" altLang="en-US" sz="1400" dirty="0">
                <a:solidFill>
                  <a:srgbClr val="000000"/>
                </a:solidFill>
              </a:rPr>
              <a:t> </a:t>
            </a:r>
            <a:r>
              <a:rPr lang="en-US" altLang="en-US" sz="1400" dirty="0" err="1">
                <a:solidFill>
                  <a:srgbClr val="000000"/>
                </a:solidFill>
              </a:rPr>
              <a:t>Berücksichtigung</a:t>
            </a:r>
            <a:r>
              <a:rPr lang="en-US" altLang="en-US" sz="1400" dirty="0">
                <a:solidFill>
                  <a:srgbClr val="000000"/>
                </a:solidFill>
              </a:rPr>
              <a:t> </a:t>
            </a:r>
            <a:r>
              <a:rPr lang="en-US" altLang="en-US" sz="1400" dirty="0" err="1">
                <a:solidFill>
                  <a:srgbClr val="000000"/>
                </a:solidFill>
              </a:rPr>
              <a:t>älterer</a:t>
            </a:r>
            <a:r>
              <a:rPr lang="en-US" altLang="en-US" sz="1400" dirty="0">
                <a:solidFill>
                  <a:srgbClr val="000000"/>
                </a:solidFill>
              </a:rPr>
              <a:t> Menschen)</a:t>
            </a:r>
            <a:br>
              <a:rPr lang="en-US" altLang="en-US" sz="1400" dirty="0">
                <a:solidFill>
                  <a:srgbClr val="000000"/>
                </a:solidFill>
              </a:rPr>
            </a:br>
            <a:br>
              <a:rPr lang="en-US" altLang="en-US" sz="1400" dirty="0">
                <a:solidFill>
                  <a:srgbClr val="000000"/>
                </a:solidFill>
              </a:rPr>
            </a:br>
            <a:r>
              <a:rPr lang="en-US" altLang="en-US" sz="1400" dirty="0">
                <a:solidFill>
                  <a:srgbClr val="000000"/>
                </a:solidFill>
              </a:rPr>
              <a:t>        </a:t>
            </a:r>
            <a:r>
              <a:rPr lang="de-DE" altLang="en-US" sz="1400" dirty="0">
                <a:solidFill>
                  <a:srgbClr val="000000"/>
                </a:solidFill>
              </a:rPr>
              <a:t>Förderprogramm </a:t>
            </a:r>
            <a:r>
              <a:rPr lang="de-DE" altLang="en-US" sz="1400" dirty="0" err="1">
                <a:solidFill>
                  <a:srgbClr val="000000"/>
                </a:solidFill>
              </a:rPr>
              <a:t>SeLA</a:t>
            </a:r>
            <a:r>
              <a:rPr lang="de-DE" altLang="en-US" sz="1400" dirty="0">
                <a:solidFill>
                  <a:srgbClr val="000000"/>
                </a:solidFill>
              </a:rPr>
              <a:t> – Selbstbestimmt  Leben im Alter</a:t>
            </a:r>
          </a:p>
          <a:p>
            <a:pPr>
              <a:spcBef>
                <a:spcPct val="20000"/>
              </a:spcBef>
              <a:defRPr/>
            </a:pPr>
            <a:endParaRPr lang="de-DE" altLang="en-US" sz="1600" dirty="0">
              <a:solidFill>
                <a:srgbClr val="000000"/>
              </a:solidFill>
            </a:endParaRPr>
          </a:p>
          <a:p>
            <a:pPr>
              <a:spcBef>
                <a:spcPct val="20000"/>
              </a:spcBef>
              <a:defRPr/>
            </a:pPr>
            <a:endParaRPr lang="en-US" altLang="en-US" sz="1600" dirty="0">
              <a:solidFill>
                <a:srgbClr val="000000"/>
              </a:solidFill>
            </a:endParaRPr>
          </a:p>
          <a:p>
            <a:pPr>
              <a:spcBef>
                <a:spcPct val="20000"/>
              </a:spcBef>
              <a:defRPr/>
            </a:pPr>
            <a:endParaRPr lang="en-US" altLang="en-US" sz="1000" b="1" dirty="0">
              <a:solidFill>
                <a:srgbClr val="000000"/>
              </a:solidFill>
            </a:endParaRPr>
          </a:p>
          <a:p>
            <a:pPr lvl="1">
              <a:spcBef>
                <a:spcPct val="20000"/>
              </a:spcBef>
              <a:defRPr/>
            </a:pPr>
            <a:endParaRPr lang="en-US" altLang="en-US" dirty="0">
              <a:solidFill>
                <a:srgbClr val="000000"/>
              </a:solidFill>
            </a:endParaRPr>
          </a:p>
          <a:p>
            <a:pPr lvl="1">
              <a:spcBef>
                <a:spcPct val="20000"/>
              </a:spcBef>
              <a:defRPr/>
            </a:pPr>
            <a:endParaRPr lang="en-US" altLang="en-US" dirty="0">
              <a:solidFill>
                <a:srgbClr val="000000"/>
              </a:solidFill>
            </a:endParaRPr>
          </a:p>
          <a:p>
            <a:pPr>
              <a:spcBef>
                <a:spcPct val="20000"/>
              </a:spcBef>
              <a:defRPr/>
            </a:pPr>
            <a:endParaRPr lang="de-DE" altLang="en-US" b="1" dirty="0">
              <a:solidFill>
                <a:srgbClr val="000000"/>
              </a:solidFill>
            </a:endParaRPr>
          </a:p>
        </p:txBody>
      </p:sp>
      <p:sp>
        <p:nvSpPr>
          <p:cNvPr id="13315"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810D7956-AB81-4F74-9D73-016BAB8D66B0}" type="slidenum">
              <a:rPr lang="de-DE" altLang="de-DE" sz="1200">
                <a:solidFill>
                  <a:srgbClr val="000000"/>
                </a:solidFill>
              </a:rPr>
              <a:pPr eaLnBrk="1" hangingPunct="1">
                <a:spcBef>
                  <a:spcPct val="50000"/>
                </a:spcBef>
              </a:pPr>
              <a:t>6</a:t>
            </a:fld>
            <a:endParaRPr lang="de-DE" altLang="de-DE" sz="1200">
              <a:solidFill>
                <a:srgbClr val="000000"/>
              </a:solidFill>
            </a:endParaRPr>
          </a:p>
        </p:txBody>
      </p:sp>
      <p:graphicFrame>
        <p:nvGraphicFramePr>
          <p:cNvPr id="13316" name="Diagramm 3"/>
          <p:cNvGraphicFramePr>
            <a:graphicFrameLocks/>
          </p:cNvGraphicFramePr>
          <p:nvPr>
            <p:extLst>
              <p:ext uri="{D42A27DB-BD31-4B8C-83A1-F6EECF244321}">
                <p14:modId xmlns:p14="http://schemas.microsoft.com/office/powerpoint/2010/main" val="3287538063"/>
              </p:ext>
            </p:extLst>
          </p:nvPr>
        </p:nvGraphicFramePr>
        <p:xfrm>
          <a:off x="825500" y="1628800"/>
          <a:ext cx="7275513" cy="4608488"/>
        </p:xfrm>
        <a:graphic>
          <a:graphicData uri="http://schemas.openxmlformats.org/presentationml/2006/ole">
            <mc:AlternateContent xmlns:mc="http://schemas.openxmlformats.org/markup-compatibility/2006">
              <mc:Choice xmlns:v="urn:schemas-microsoft-com:vml" Requires="v">
                <p:oleObj spid="_x0000_s17446" name="Diagramm" r:id="rId4" imgW="6606532" imgH="4503482" progId="Excel.Chart.8">
                  <p:embed/>
                </p:oleObj>
              </mc:Choice>
              <mc:Fallback>
                <p:oleObj name="Diagramm" r:id="rId4" imgW="6606532" imgH="450348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1628800"/>
                        <a:ext cx="7275513" cy="46084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5365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764705"/>
            <a:ext cx="7993063" cy="525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de-DE" sz="2000" b="1" dirty="0">
                <a:solidFill>
                  <a:srgbClr val="0A4E78"/>
                </a:solidFill>
              </a:rPr>
              <a:t>       </a:t>
            </a:r>
            <a:r>
              <a:rPr lang="de-DE" sz="2000" b="1" dirty="0"/>
              <a:t>„</a:t>
            </a:r>
            <a:r>
              <a:rPr lang="en-US" sz="2000" b="1" dirty="0" err="1"/>
              <a:t>Seniorenh</a:t>
            </a:r>
            <a:r>
              <a:rPr lang="en-US" altLang="en-US" sz="2000" b="1" dirty="0" err="1"/>
              <a:t>ausgemeinschaft</a:t>
            </a:r>
            <a:r>
              <a:rPr lang="en-US" altLang="en-US" sz="2000" b="1" dirty="0"/>
              <a:t>”</a:t>
            </a:r>
          </a:p>
          <a:p>
            <a:pPr lvl="1">
              <a:defRPr/>
            </a:pPr>
            <a:endParaRPr lang="de-DE" dirty="0"/>
          </a:p>
          <a:p>
            <a:pPr marL="800100" lvl="1" indent="-342900">
              <a:buFontTx/>
              <a:buChar char="•"/>
              <a:defRPr/>
            </a:pPr>
            <a:r>
              <a:rPr lang="de-DE" dirty="0"/>
              <a:t>Charakteristikum: Menschen leben in eigenen Wohnungen, verfügen über Gemeinschaftsräume</a:t>
            </a:r>
          </a:p>
          <a:p>
            <a:pPr marL="800100" lvl="1" indent="-342900">
              <a:buFontTx/>
              <a:buChar char="•"/>
              <a:defRPr/>
            </a:pPr>
            <a:endParaRPr lang="de-DE" dirty="0"/>
          </a:p>
          <a:p>
            <a:pPr marL="800100" lvl="1" indent="-342900">
              <a:buFontTx/>
              <a:buChar char="•"/>
              <a:defRPr/>
            </a:pPr>
            <a:r>
              <a:rPr lang="de-DE" dirty="0"/>
              <a:t>Wohnform für „fitte“ Seniorinnen und Senioren, die in guter Nachbarschaft zusammenleben möchten und nicht auf ihre eigene Häuslichkeit verzichten möchten</a:t>
            </a:r>
          </a:p>
          <a:p>
            <a:pPr marL="800100" lvl="1" indent="-342900">
              <a:buFontTx/>
              <a:buChar char="•"/>
              <a:defRPr/>
            </a:pPr>
            <a:endParaRPr lang="de-DE" dirty="0"/>
          </a:p>
          <a:p>
            <a:pPr marL="800100" lvl="1" indent="-342900">
              <a:buFontTx/>
              <a:buChar char="•"/>
              <a:defRPr/>
            </a:pPr>
            <a:r>
              <a:rPr lang="de-DE" dirty="0"/>
              <a:t>Ziel: Gemeinschaftsaktivitäten und Unterstützung im Bedarfsfall</a:t>
            </a:r>
            <a:br>
              <a:rPr lang="de-DE" dirty="0"/>
            </a:br>
            <a:endParaRPr lang="de-DE" dirty="0"/>
          </a:p>
          <a:p>
            <a:pPr marL="800100" lvl="1" indent="-342900">
              <a:buFontTx/>
              <a:buChar char="•"/>
              <a:defRPr/>
            </a:pPr>
            <a:r>
              <a:rPr lang="de-DE" dirty="0"/>
              <a:t>Förderprogramm </a:t>
            </a:r>
            <a:r>
              <a:rPr lang="de-DE" dirty="0" err="1"/>
              <a:t>SeLA</a:t>
            </a:r>
            <a:r>
              <a:rPr lang="de-DE" dirty="0"/>
              <a:t> – Selbstbestimmt  Leben im Alter</a:t>
            </a:r>
          </a:p>
          <a:p>
            <a:pPr lvl="1">
              <a:defRPr/>
            </a:pPr>
            <a:endParaRPr lang="de-DE" dirty="0"/>
          </a:p>
          <a:p>
            <a:pPr marL="800100" lvl="1" indent="-342900">
              <a:buFontTx/>
              <a:buChar char="•"/>
              <a:defRPr/>
            </a:pPr>
            <a:r>
              <a:rPr lang="de-DE" b="1" dirty="0"/>
              <a:t>Haus Gloria, Rosenheim</a:t>
            </a:r>
            <a:br>
              <a:rPr lang="de-DE" dirty="0"/>
            </a:br>
            <a:r>
              <a:rPr lang="de-DE" dirty="0"/>
              <a:t>Haus ist barrierefrei mit 8 Wohnungen</a:t>
            </a:r>
            <a:br>
              <a:rPr lang="de-DE" dirty="0"/>
            </a:br>
            <a:r>
              <a:rPr lang="de-DE" dirty="0"/>
              <a:t>Hausnotruf, Gemeinschaftsraum, Garten</a:t>
            </a:r>
            <a:br>
              <a:rPr lang="de-DE" dirty="0"/>
            </a:br>
            <a:r>
              <a:rPr lang="de-DE" dirty="0"/>
              <a:t>Hauskonzept regelt Zusammenleben</a:t>
            </a:r>
            <a:br>
              <a:rPr lang="de-DE" dirty="0"/>
            </a:br>
            <a:r>
              <a:rPr lang="de-DE" dirty="0"/>
              <a:t>Rechtsform: </a:t>
            </a:r>
            <a:r>
              <a:rPr lang="de-DE" dirty="0" err="1"/>
              <a:t>GbR</a:t>
            </a:r>
            <a:endParaRPr lang="de-DE" dirty="0"/>
          </a:p>
          <a:p>
            <a:pPr marL="800100" lvl="1" indent="-342900">
              <a:buFontTx/>
              <a:buChar char="•"/>
              <a:defRPr/>
            </a:pPr>
            <a:endParaRPr lang="en-US" altLang="en-US" dirty="0"/>
          </a:p>
          <a:p>
            <a:pPr lvl="1">
              <a:spcBef>
                <a:spcPct val="20000"/>
              </a:spcBef>
              <a:defRPr/>
            </a:pPr>
            <a:endParaRPr lang="en-US" altLang="en-US" dirty="0"/>
          </a:p>
          <a:p>
            <a:pPr>
              <a:spcBef>
                <a:spcPct val="20000"/>
              </a:spcBef>
              <a:defRPr/>
            </a:pPr>
            <a:endParaRPr lang="de-DE" altLang="en-US" b="1" dirty="0"/>
          </a:p>
        </p:txBody>
      </p:sp>
      <p:pic>
        <p:nvPicPr>
          <p:cNvPr id="33796" name="Picture 2" descr="L:\Dokumente\Koordinationsstelle\Broschüre\Broschüre 2\1.6.09 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365104"/>
            <a:ext cx="27384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21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620689"/>
            <a:ext cx="7993063" cy="56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de-DE" b="1" dirty="0">
                <a:solidFill>
                  <a:srgbClr val="0A4E78"/>
                </a:solidFill>
              </a:rPr>
              <a:t>      </a:t>
            </a:r>
            <a:r>
              <a:rPr lang="de-DE" b="1" dirty="0"/>
              <a:t>„</a:t>
            </a:r>
            <a:r>
              <a:rPr lang="en-US" altLang="en-US" sz="2000" b="1" dirty="0" err="1"/>
              <a:t>Generationenübergreifende</a:t>
            </a:r>
            <a:r>
              <a:rPr lang="en-US" altLang="en-US" sz="2000" b="1" dirty="0"/>
              <a:t> </a:t>
            </a:r>
            <a:r>
              <a:rPr lang="en-US" altLang="en-US" sz="2000" b="1" dirty="0" err="1"/>
              <a:t>Wohnformen</a:t>
            </a:r>
            <a:r>
              <a:rPr lang="en-US" altLang="en-US" sz="2000" b="1" dirty="0"/>
              <a:t>”</a:t>
            </a:r>
          </a:p>
          <a:p>
            <a:pPr lvl="1">
              <a:defRPr/>
            </a:pPr>
            <a:endParaRPr lang="de-DE" dirty="0"/>
          </a:p>
          <a:p>
            <a:pPr marL="800100" lvl="1" indent="-342900">
              <a:lnSpc>
                <a:spcPts val="1800"/>
              </a:lnSpc>
              <a:buFontTx/>
              <a:buChar char="•"/>
              <a:defRPr/>
            </a:pPr>
            <a:r>
              <a:rPr lang="de-DE" dirty="0"/>
              <a:t>Ältere und jüngere Menschen wohnen in abgeschlossenen Wohnungen und unterstützen sich im Bedarfsfall</a:t>
            </a:r>
            <a:br>
              <a:rPr lang="de-DE" dirty="0"/>
            </a:br>
            <a:endParaRPr lang="de-DE" dirty="0"/>
          </a:p>
          <a:p>
            <a:pPr marL="800100" lvl="1" indent="-342900">
              <a:lnSpc>
                <a:spcPts val="1800"/>
              </a:lnSpc>
              <a:buFontTx/>
              <a:buChar char="•"/>
              <a:defRPr/>
            </a:pPr>
            <a:r>
              <a:rPr lang="de-DE" dirty="0"/>
              <a:t>Verfügen in der Regel über Gemeinschaftsräume und Treffpunkte</a:t>
            </a:r>
          </a:p>
          <a:p>
            <a:pPr marL="800100" lvl="1" indent="-342900">
              <a:lnSpc>
                <a:spcPts val="1800"/>
              </a:lnSpc>
              <a:buFontTx/>
              <a:buChar char="•"/>
              <a:defRPr/>
            </a:pPr>
            <a:endParaRPr lang="de-DE" dirty="0"/>
          </a:p>
          <a:p>
            <a:pPr marL="800100" lvl="1" indent="-342900">
              <a:lnSpc>
                <a:spcPts val="1800"/>
              </a:lnSpc>
              <a:buFontTx/>
              <a:buChar char="•"/>
              <a:defRPr/>
            </a:pPr>
            <a:r>
              <a:rPr lang="de-DE" dirty="0"/>
              <a:t>Eher im städtischen Bereich </a:t>
            </a:r>
          </a:p>
          <a:p>
            <a:pPr lvl="1">
              <a:lnSpc>
                <a:spcPts val="1800"/>
              </a:lnSpc>
              <a:defRPr/>
            </a:pPr>
            <a:endParaRPr lang="de-DE" dirty="0"/>
          </a:p>
          <a:p>
            <a:pPr marL="800100" lvl="1" indent="-342900">
              <a:lnSpc>
                <a:spcPts val="1800"/>
              </a:lnSpc>
              <a:buFontTx/>
              <a:buChar char="•"/>
              <a:defRPr/>
            </a:pPr>
            <a:r>
              <a:rPr lang="de-DE" dirty="0"/>
              <a:t>Förderprogramm </a:t>
            </a:r>
            <a:r>
              <a:rPr lang="de-DE" dirty="0" err="1"/>
              <a:t>SeLA</a:t>
            </a:r>
            <a:r>
              <a:rPr lang="de-DE" dirty="0"/>
              <a:t> – Selbstbestimmt  Leben im Alter</a:t>
            </a:r>
          </a:p>
          <a:p>
            <a:pPr marL="800100" lvl="1" indent="-342900">
              <a:lnSpc>
                <a:spcPts val="1800"/>
              </a:lnSpc>
              <a:buFontTx/>
              <a:buChar char="•"/>
              <a:defRPr/>
            </a:pPr>
            <a:endParaRPr lang="de-DE" dirty="0"/>
          </a:p>
          <a:p>
            <a:pPr marL="800100" lvl="1" indent="-342900">
              <a:lnSpc>
                <a:spcPts val="1800"/>
              </a:lnSpc>
              <a:buFontTx/>
              <a:buChar char="•"/>
              <a:defRPr/>
            </a:pPr>
            <a:r>
              <a:rPr lang="de-DE" dirty="0"/>
              <a:t>Herausforderung:</a:t>
            </a:r>
          </a:p>
          <a:p>
            <a:pPr marL="1200150" lvl="2" indent="-285750">
              <a:lnSpc>
                <a:spcPts val="1800"/>
              </a:lnSpc>
              <a:buFontTx/>
              <a:buChar char="-"/>
              <a:defRPr/>
            </a:pPr>
            <a:r>
              <a:rPr lang="de-DE" dirty="0"/>
              <a:t>Moderation ist sehr hilfreich, bei Wegfall ist ggf. das gesamte Wohnprojekt gefährdet</a:t>
            </a:r>
          </a:p>
          <a:p>
            <a:pPr marL="1200150" lvl="2" indent="-285750">
              <a:lnSpc>
                <a:spcPts val="1800"/>
              </a:lnSpc>
              <a:buFontTx/>
              <a:buChar char="-"/>
              <a:defRPr/>
            </a:pPr>
            <a:endParaRPr lang="de-DE" dirty="0"/>
          </a:p>
          <a:p>
            <a:pPr marL="742950" lvl="1" indent="-285750">
              <a:buFont typeface="Arial" pitchFamily="34" charset="0"/>
              <a:buChar char="•"/>
              <a:defRPr/>
            </a:pPr>
            <a:r>
              <a:rPr lang="de-DE" b="1" dirty="0"/>
              <a:t>Villa Kunigunde bei Bamberg</a:t>
            </a:r>
            <a:br>
              <a:rPr lang="de-DE" dirty="0"/>
            </a:br>
            <a:r>
              <a:rPr lang="de-DE" dirty="0"/>
              <a:t>gesamt 9 Wohnungen</a:t>
            </a:r>
            <a:br>
              <a:rPr lang="de-DE" dirty="0"/>
            </a:br>
            <a:r>
              <a:rPr lang="de-DE" dirty="0"/>
              <a:t>Gästezimmer, Gemeinschaftsraum, </a:t>
            </a:r>
            <a:br>
              <a:rPr lang="de-DE" dirty="0"/>
            </a:br>
            <a:r>
              <a:rPr lang="de-DE" dirty="0"/>
              <a:t>Arztpraxis, Büros, Garten, Innenhof</a:t>
            </a:r>
            <a:br>
              <a:rPr lang="de-DE" dirty="0"/>
            </a:br>
            <a:r>
              <a:rPr lang="de-DE" dirty="0"/>
              <a:t>Gründung 2003:„WEGE Bamberg e.V.“</a:t>
            </a:r>
            <a:br>
              <a:rPr lang="de-DE" dirty="0"/>
            </a:br>
            <a:r>
              <a:rPr lang="de-DE" dirty="0"/>
              <a:t>(</a:t>
            </a:r>
            <a:r>
              <a:rPr lang="de-DE" sz="1400" dirty="0"/>
              <a:t>Wohnen Eigenständig Gemeinschaftlich Engagiert)</a:t>
            </a:r>
            <a:br>
              <a:rPr lang="de-DE" sz="1400" dirty="0"/>
            </a:br>
            <a:endParaRPr lang="de-DE" dirty="0"/>
          </a:p>
          <a:p>
            <a:pPr marL="742950" lvl="1" indent="-285750">
              <a:spcBef>
                <a:spcPct val="20000"/>
              </a:spcBef>
              <a:buFont typeface="Arial" pitchFamily="34" charset="0"/>
              <a:buChar char="•"/>
              <a:defRPr/>
            </a:pPr>
            <a:endParaRPr lang="en-US" altLang="en-US" dirty="0"/>
          </a:p>
          <a:p>
            <a:pPr lvl="1">
              <a:spcBef>
                <a:spcPct val="20000"/>
              </a:spcBef>
              <a:defRPr/>
            </a:pPr>
            <a:endParaRPr lang="en-US" altLang="en-US" dirty="0"/>
          </a:p>
          <a:p>
            <a:pPr>
              <a:spcBef>
                <a:spcPct val="20000"/>
              </a:spcBef>
              <a:defRPr/>
            </a:pPr>
            <a:endParaRPr lang="de-DE" altLang="en-US" b="1" dirty="0"/>
          </a:p>
        </p:txBody>
      </p:sp>
      <p:pic>
        <p:nvPicPr>
          <p:cNvPr id="34820" name="Picture 4" descr="L:\Dokumente\Koordinationsstelle\Broschüre\Broschüre 2\Villa Kunigunde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3887788"/>
            <a:ext cx="3217863"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406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23850" y="764705"/>
            <a:ext cx="8351838" cy="56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altLang="en-US" dirty="0">
              <a:solidFill>
                <a:srgbClr val="000000"/>
              </a:solidFill>
            </a:endParaRPr>
          </a:p>
          <a:p>
            <a:pPr lvl="1"/>
            <a:endParaRPr lang="de-DE" sz="2000" b="1" dirty="0"/>
          </a:p>
          <a:p>
            <a:pPr lvl="1"/>
            <a:endParaRPr lang="de-DE" sz="2000" b="1" dirty="0"/>
          </a:p>
          <a:p>
            <a:pPr lvl="1"/>
            <a:r>
              <a:rPr lang="de-DE" sz="2000" b="1" dirty="0"/>
              <a:t>Sonstige innovative Konzepte </a:t>
            </a:r>
          </a:p>
          <a:p>
            <a:pPr lvl="1"/>
            <a:r>
              <a:rPr lang="de-DE" sz="2000" b="1" dirty="0"/>
              <a:t>für ein selbstbestimmtes Leben im Alter</a:t>
            </a:r>
          </a:p>
          <a:p>
            <a:pPr lvl="1"/>
            <a:endParaRPr lang="de-DE" sz="2800" b="1" dirty="0"/>
          </a:p>
          <a:p>
            <a:pPr marL="742950" lvl="1" indent="-285750">
              <a:buFont typeface="Arial" panose="020B0604020202020204" pitchFamily="34" charset="0"/>
              <a:buChar char="•"/>
            </a:pPr>
            <a:r>
              <a:rPr lang="de-DE" sz="1400" dirty="0"/>
              <a:t>Unterschiedliche innovative Konzepte wie z.B.</a:t>
            </a:r>
          </a:p>
          <a:p>
            <a:pPr lvl="1"/>
            <a:r>
              <a:rPr lang="de-DE" sz="1400" dirty="0"/>
              <a:t> </a:t>
            </a:r>
          </a:p>
          <a:p>
            <a:pPr marL="742950" lvl="1" indent="-285750">
              <a:buFont typeface="Arial" panose="020B0604020202020204" pitchFamily="34" charset="0"/>
              <a:buChar char="•"/>
            </a:pPr>
            <a:r>
              <a:rPr lang="de-DE" sz="1400" dirty="0"/>
              <a:t>Seniorenwohngemeinschaften (ohne </a:t>
            </a:r>
            <a:r>
              <a:rPr lang="de-DE" sz="1400" dirty="0" err="1"/>
              <a:t>PflegeWG</a:t>
            </a:r>
            <a:r>
              <a:rPr lang="de-DE" sz="1400" dirty="0"/>
              <a:t>)</a:t>
            </a:r>
            <a:br>
              <a:rPr lang="de-DE" sz="1400" dirty="0"/>
            </a:br>
            <a:endParaRPr lang="de-DE" sz="1400" dirty="0"/>
          </a:p>
          <a:p>
            <a:pPr marL="742950" lvl="1" indent="-285750">
              <a:buFont typeface="Arial" panose="020B0604020202020204" pitchFamily="34" charset="0"/>
              <a:buChar char="•"/>
            </a:pPr>
            <a:r>
              <a:rPr lang="de-DE" sz="1400" dirty="0"/>
              <a:t>Wohnraum für Hilfe </a:t>
            </a:r>
          </a:p>
          <a:p>
            <a:pPr lvl="1"/>
            <a:endParaRPr lang="de-DE" sz="1400" dirty="0"/>
          </a:p>
          <a:p>
            <a:pPr marL="742950" lvl="1" indent="-285750">
              <a:buFont typeface="Arial" panose="020B0604020202020204" pitchFamily="34" charset="0"/>
              <a:buChar char="•"/>
            </a:pPr>
            <a:r>
              <a:rPr lang="de-DE" sz="1400" dirty="0"/>
              <a:t>Taschengeldbörse</a:t>
            </a:r>
            <a:br>
              <a:rPr lang="de-DE" sz="1400" dirty="0"/>
            </a:br>
            <a:endParaRPr lang="de-DE" sz="1400" dirty="0"/>
          </a:p>
          <a:p>
            <a:pPr marL="742950" lvl="1" indent="-285750">
              <a:buFont typeface="Arial" panose="020B0604020202020204" pitchFamily="34" charset="0"/>
              <a:buChar char="•"/>
            </a:pPr>
            <a:endParaRPr lang="de-DE" sz="1400" dirty="0"/>
          </a:p>
          <a:p>
            <a:pPr lvl="1"/>
            <a:endParaRPr lang="de-DE" sz="1400" dirty="0"/>
          </a:p>
          <a:p>
            <a:pPr lvl="1"/>
            <a:endParaRPr lang="de-DE" sz="1400" dirty="0"/>
          </a:p>
          <a:p>
            <a:pPr lvl="1"/>
            <a:r>
              <a:rPr lang="de-DE" sz="1400" dirty="0"/>
              <a:t>	</a:t>
            </a:r>
          </a:p>
          <a:p>
            <a:pPr lvl="1"/>
            <a:br>
              <a:rPr lang="de-DE" sz="1400" dirty="0"/>
            </a:br>
            <a:endParaRPr lang="de-DE" sz="1400" dirty="0"/>
          </a:p>
          <a:p>
            <a:pPr lvl="1">
              <a:spcBef>
                <a:spcPct val="20000"/>
              </a:spcBef>
              <a:defRPr/>
            </a:pPr>
            <a:endParaRPr lang="en-US" altLang="en-US" dirty="0">
              <a:solidFill>
                <a:srgbClr val="000000"/>
              </a:solidFill>
            </a:endParaRPr>
          </a:p>
          <a:p>
            <a:pPr>
              <a:spcBef>
                <a:spcPct val="20000"/>
              </a:spcBef>
              <a:defRPr/>
            </a:pPr>
            <a:endParaRPr lang="de-DE" altLang="en-US" b="1" dirty="0">
              <a:solidFill>
                <a:srgbClr val="000000"/>
              </a:solidFill>
            </a:endParaRPr>
          </a:p>
        </p:txBody>
      </p:sp>
      <p:sp>
        <p:nvSpPr>
          <p:cNvPr id="15363"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D7CD0E24-D6D5-4C1B-9E15-C9A32E354517}" type="slidenum">
              <a:rPr lang="de-DE" altLang="de-DE" sz="1200">
                <a:solidFill>
                  <a:srgbClr val="000000"/>
                </a:solidFill>
              </a:rPr>
              <a:pPr eaLnBrk="1" hangingPunct="1">
                <a:spcBef>
                  <a:spcPct val="50000"/>
                </a:spcBef>
              </a:pPr>
              <a:t>9</a:t>
            </a:fld>
            <a:endParaRPr lang="de-DE" altLang="de-DE" sz="1200">
              <a:solidFill>
                <a:srgbClr val="000000"/>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05064"/>
            <a:ext cx="48101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701362"/>
      </p:ext>
    </p:extLst>
  </p:cSld>
  <p:clrMapOvr>
    <a:masterClrMapping/>
  </p:clrMapOvr>
</p:sld>
</file>

<file path=ppt/theme/theme1.xml><?xml version="1.0" encoding="utf-8"?>
<a:theme xmlns:a="http://schemas.openxmlformats.org/drawingml/2006/main" name="ZM_Präsentation">
  <a:themeElements>
    <a:clrScheme name="ZM_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M_Präsentatio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ZM_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M_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M_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M_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M_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M_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M_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M_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M_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M_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M_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M_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MAS_Präsentation 2013">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tMAS_Präsentation 2013">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ZM_Präsentation">
  <a:themeElements>
    <a:clrScheme name="ZM_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M_Präsentatio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ZM_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M_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M_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M_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M_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M_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M_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M_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M_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M_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M_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M_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enutzerdefiniertes Design">
  <a:themeElements>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ZM_Präsentatio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enutzerdefiniertes Design">
  <a:themeElements>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tMAS_Präsentation 2013">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DECAE1B500234C8966F390AFC0EA32" ma:contentTypeVersion="9" ma:contentTypeDescription="Ein neues Dokument erstellen." ma:contentTypeScope="" ma:versionID="87fd26451a4fca94eff16d237dd6e9a8">
  <xsd:schema xmlns:xsd="http://www.w3.org/2001/XMLSchema" xmlns:xs="http://www.w3.org/2001/XMLSchema" xmlns:p="http://schemas.microsoft.com/office/2006/metadata/properties" xmlns:ns2="15d7d04b-b6b0-4388-ab53-69ea35f40445" targetNamespace="http://schemas.microsoft.com/office/2006/metadata/properties" ma:root="true" ma:fieldsID="52233b13d168f1dddc143bae278e9238" ns2:_="">
    <xsd:import namespace="15d7d04b-b6b0-4388-ab53-69ea35f40445"/>
    <xsd:element name="properties">
      <xsd:complexType>
        <xsd:sequence>
          <xsd:element name="documentManagement">
            <xsd:complexType>
              <xsd:all>
                <xsd:element ref="ns2:From" minOccurs="0"/>
                <xsd:element ref="ns2:Cc" minOccurs="0"/>
                <xsd:element ref="ns2:Date" minOccurs="0"/>
                <xsd:element ref="ns2:To"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7d04b-b6b0-4388-ab53-69ea35f40445" elementFormDefault="qualified">
    <xsd:import namespace="http://schemas.microsoft.com/office/2006/documentManagement/types"/>
    <xsd:import namespace="http://schemas.microsoft.com/office/infopath/2007/PartnerControls"/>
    <xsd:element name="From" ma:index="9" nillable="true" ma:displayName="From" ma:internalName="From">
      <xsd:simpleType>
        <xsd:restriction base="dms:Text"/>
      </xsd:simpleType>
    </xsd:element>
    <xsd:element name="Cc" ma:index="10" nillable="true" ma:displayName="Cc" ma:internalName="Cc">
      <xsd:simpleType>
        <xsd:restriction base="dms:Note">
          <xsd:maxLength value="255"/>
        </xsd:restriction>
      </xsd:simpleType>
    </xsd:element>
    <xsd:element name="Date" ma:index="11" nillable="true" ma:displayName="Date" ma:internalName="Date">
      <xsd:simpleType>
        <xsd:restriction base="dms:DateTime"/>
      </xsd:simpleType>
    </xsd:element>
    <xsd:element name="To" ma:index="12" nillable="true" ma:displayName="To" ma:internalName="To">
      <xsd:simpleType>
        <xsd:restriction base="dms:Note">
          <xsd:maxLength value="255"/>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c xmlns="15d7d04b-b6b0-4388-ab53-69ea35f40445" xsi:nil="true"/>
    <From xmlns="15d7d04b-b6b0-4388-ab53-69ea35f40445" xsi:nil="true"/>
    <To xmlns="15d7d04b-b6b0-4388-ab53-69ea35f40445" xsi:nil="true"/>
    <Date xmlns="15d7d04b-b6b0-4388-ab53-69ea35f404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A8A8B-6FB2-4E45-AF98-C41DBE213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d7d04b-b6b0-4388-ab53-69ea35f40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8B61C6-85C7-4E5A-882F-1902BD32FBD0}">
  <ds:schemaRefs>
    <ds:schemaRef ds:uri="http://schemas.microsoft.com/office/2006/metadata/properties"/>
    <ds:schemaRef ds:uri="http://schemas.microsoft.com/office/infopath/2007/PartnerControls"/>
    <ds:schemaRef ds:uri="15d7d04b-b6b0-4388-ab53-69ea35f40445"/>
  </ds:schemaRefs>
</ds:datastoreItem>
</file>

<file path=customXml/itemProps3.xml><?xml version="1.0" encoding="utf-8"?>
<ds:datastoreItem xmlns:ds="http://schemas.openxmlformats.org/officeDocument/2006/customXml" ds:itemID="{DBAEE8D7-AACF-4055-982D-2FBCDD1924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ZM_Präsentation</Template>
  <TotalTime>0</TotalTime>
  <Words>775</Words>
  <Application>Microsoft Office PowerPoint</Application>
  <PresentationFormat>On-screen Show (4:3)</PresentationFormat>
  <Paragraphs>212</Paragraphs>
  <Slides>14</Slides>
  <Notes>14</Notes>
  <HiddenSlides>0</HiddenSlides>
  <MMClips>0</MMClips>
  <ScaleCrop>false</ScaleCrop>
  <HeadingPairs>
    <vt:vector size="4" baseType="variant">
      <vt:variant>
        <vt:lpstr>Theme</vt:lpstr>
      </vt:variant>
      <vt:variant>
        <vt:i4>12</vt:i4>
      </vt:variant>
      <vt:variant>
        <vt:lpstr>Slide Titles</vt:lpstr>
      </vt:variant>
      <vt:variant>
        <vt:i4>14</vt:i4>
      </vt:variant>
    </vt:vector>
  </HeadingPairs>
  <TitlesOfParts>
    <vt:vector size="26" baseType="lpstr">
      <vt:lpstr>ZM_Präsentation</vt:lpstr>
      <vt:lpstr>1_Benutzerdefiniertes Design</vt:lpstr>
      <vt:lpstr>2_Benutzerdefiniertes Design</vt:lpstr>
      <vt:lpstr>3_Benutzerdefiniertes Design</vt:lpstr>
      <vt:lpstr>1_ZM_Präsentation</vt:lpstr>
      <vt:lpstr>4_Benutzerdefiniertes Design</vt:lpstr>
      <vt:lpstr>5_Benutzerdefiniertes Design</vt:lpstr>
      <vt:lpstr>6_Benutzerdefiniertes Design</vt:lpstr>
      <vt:lpstr>StMAS_Präsentation 2013</vt:lpstr>
      <vt:lpstr>1_StMAS_Präsentation 2013</vt:lpstr>
      <vt:lpstr>2_StMAS_Präsentation 2013</vt:lpstr>
      <vt:lpstr>2_ZM_Präsentation</vt:lpstr>
      <vt:lpstr>Förderrichtlinie  „Selbstbestimmt Leben im Alter - SeLA München, 24. Februar 2015 Nürnberg, 25. Februar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BayStMAS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Seniorenpolitik in Bayern  (ausgewählte Ansätze)</dc:title>
  <dc:subject/>
  <dc:creator>scholz</dc:creator>
  <cp:lastModifiedBy>Mara Fritsch</cp:lastModifiedBy>
  <cp:revision>181</cp:revision>
  <cp:lastPrinted>2014-04-28T15:20:51Z</cp:lastPrinted>
  <dcterms:created xsi:type="dcterms:W3CDTF">2012-01-23T14:57:42Z</dcterms:created>
  <dcterms:modified xsi:type="dcterms:W3CDTF">2017-10-16T12:55:40Z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0x010100ABDECAE1B500234C8966F390AFC0EA32</vt:lpwstr>
  </property>
  <property fmtid="{D5CDD505-2E9C-101B-9397-08002B2CF9AE}" pid="3" name="Order">
    <vt:r8>17785900</vt:r8>
  </property>
  <property fmtid="{D5CDD505-2E9C-101B-9397-08002B2CF9AE}" pid="4" name="Projektbeschreibung">
    <vt:lpwstr/>
  </property>
</Properties>
</file>