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3" r:id="rId2"/>
    <p:sldId id="363" r:id="rId3"/>
    <p:sldId id="294" r:id="rId4"/>
    <p:sldId id="368" r:id="rId5"/>
    <p:sldId id="369" r:id="rId6"/>
    <p:sldId id="333" r:id="rId7"/>
    <p:sldId id="336" r:id="rId8"/>
    <p:sldId id="370" r:id="rId9"/>
    <p:sldId id="359" r:id="rId10"/>
    <p:sldId id="360" r:id="rId11"/>
    <p:sldId id="354" r:id="rId12"/>
    <p:sldId id="364" r:id="rId13"/>
    <p:sldId id="371" r:id="rId14"/>
    <p:sldId id="365" r:id="rId15"/>
    <p:sldId id="366" r:id="rId16"/>
    <p:sldId id="367" r:id="rId17"/>
    <p:sldId id="393" r:id="rId18"/>
    <p:sldId id="386" r:id="rId19"/>
    <p:sldId id="372" r:id="rId20"/>
    <p:sldId id="384" r:id="rId21"/>
    <p:sldId id="345" r:id="rId22"/>
    <p:sldId id="383" r:id="rId23"/>
    <p:sldId id="385" r:id="rId24"/>
    <p:sldId id="291" r:id="rId25"/>
    <p:sldId id="382" r:id="rId26"/>
    <p:sldId id="274" r:id="rId27"/>
    <p:sldId id="350" r:id="rId28"/>
    <p:sldId id="380" r:id="rId29"/>
    <p:sldId id="381" r:id="rId30"/>
    <p:sldId id="290" r:id="rId31"/>
    <p:sldId id="389" r:id="rId32"/>
    <p:sldId id="376" r:id="rId33"/>
    <p:sldId id="378" r:id="rId34"/>
    <p:sldId id="379" r:id="rId35"/>
    <p:sldId id="377" r:id="rId36"/>
    <p:sldId id="388" r:id="rId37"/>
    <p:sldId id="352" r:id="rId38"/>
    <p:sldId id="281" r:id="rId39"/>
    <p:sldId id="387" r:id="rId40"/>
    <p:sldId id="309" r:id="rId41"/>
    <p:sldId id="390" r:id="rId42"/>
    <p:sldId id="391" r:id="rId43"/>
    <p:sldId id="392" r:id="rId44"/>
  </p:sldIdLst>
  <p:sldSz cx="9144000" cy="6858000" type="overhead"/>
  <p:notesSz cx="6858000" cy="9686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0046A0"/>
    <a:srgbClr val="0933A0"/>
    <a:srgbClr val="2D009D"/>
    <a:srgbClr val="33338B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505" autoAdjust="0"/>
  </p:normalViewPr>
  <p:slideViewPr>
    <p:cSldViewPr>
      <p:cViewPr>
        <p:scale>
          <a:sx n="73" d="100"/>
          <a:sy n="73" d="100"/>
        </p:scale>
        <p:origin x="-1589" y="-562"/>
      </p:cViewPr>
      <p:guideLst>
        <p:guide orient="horz" pos="2160"/>
        <p:guide orient="horz" pos="566"/>
        <p:guide orient="horz" pos="618"/>
        <p:guide orient="horz" pos="1117"/>
        <p:guide orient="horz" pos="3840"/>
        <p:guide orient="horz" pos="3931"/>
        <p:guide orient="horz" pos="1026"/>
        <p:guide pos="2880"/>
        <p:guide pos="159"/>
        <p:guide pos="5603"/>
        <p:guide pos="461"/>
        <p:guide pos="2789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7" d="100"/>
          <a:sy n="87" d="100"/>
        </p:scale>
        <p:origin x="-2910" y="-330"/>
      </p:cViewPr>
      <p:guideLst>
        <p:guide orient="horz" pos="305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765838145964692E-2"/>
          <c:y val="8.4596574096307095E-2"/>
          <c:w val="0.80646832370807064"/>
          <c:h val="0.7352757698368043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FF7C8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66006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Frauen</c:v>
                </c:pt>
                <c:pt idx="1">
                  <c:v>Männer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0.68400000000000005</c:v>
                </c:pt>
                <c:pt idx="1">
                  <c:v>0.316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99CCFF"/>
            </a:solidFill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4"/>
              <c:layout>
                <c:manualLayout>
                  <c:x val="2.0833333333333333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ctr" anchorCtr="1"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85 Jahre oder älter</c:v>
                </c:pt>
                <c:pt idx="1">
                  <c:v>75 bis unter 85 Jahre</c:v>
                </c:pt>
                <c:pt idx="2">
                  <c:v>65 bis unter 75 Jahre</c:v>
                </c:pt>
                <c:pt idx="3">
                  <c:v>55 bis unter 65 Jahre</c:v>
                </c:pt>
                <c:pt idx="4">
                  <c:v>unter 55 Jahre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7.6999999999999999E-2</c:v>
                </c:pt>
                <c:pt idx="1">
                  <c:v>0.24199999999999999</c:v>
                </c:pt>
                <c:pt idx="2">
                  <c:v>0.33800000000000002</c:v>
                </c:pt>
                <c:pt idx="3">
                  <c:v>0.20100000000000001</c:v>
                </c:pt>
                <c:pt idx="4">
                  <c:v>0.14199999999999999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85 Jahre oder älter</c:v>
                </c:pt>
                <c:pt idx="1">
                  <c:v>75 bis unter 85 Jahre</c:v>
                </c:pt>
                <c:pt idx="2">
                  <c:v>65 bis unter 75 Jahre</c:v>
                </c:pt>
                <c:pt idx="3">
                  <c:v>55 bis unter 65 Jahre</c:v>
                </c:pt>
                <c:pt idx="4">
                  <c:v>unter 55 Jahre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9.5000000000000001E-2</c:v>
                </c:pt>
                <c:pt idx="1">
                  <c:v>0.24</c:v>
                </c:pt>
                <c:pt idx="2">
                  <c:v>0.34300000000000003</c:v>
                </c:pt>
                <c:pt idx="3">
                  <c:v>0.20499999999999999</c:v>
                </c:pt>
                <c:pt idx="4">
                  <c:v>0.11700000000000001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758720"/>
        <c:axId val="65760256"/>
        <c:axId val="0"/>
      </c:bar3DChart>
      <c:catAx>
        <c:axId val="65758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65760256"/>
        <c:crosses val="autoZero"/>
        <c:auto val="1"/>
        <c:lblAlgn val="ctr"/>
        <c:lblOffset val="100"/>
        <c:noMultiLvlLbl val="0"/>
      </c:catAx>
      <c:valAx>
        <c:axId val="65760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657587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3"/>
              <c:layout>
                <c:manualLayout>
                  <c:x val="4.1666666666666666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333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ctr" anchorCtr="1"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Sonstiges</c:v>
                </c:pt>
                <c:pt idx="1">
                  <c:v>GbR</c:v>
                </c:pt>
                <c:pt idx="2">
                  <c:v>GmbH</c:v>
                </c:pt>
                <c:pt idx="3">
                  <c:v>Verein</c:v>
                </c:pt>
                <c:pt idx="4">
                  <c:v>Genossenschaft</c:v>
                </c:pt>
              </c:strCache>
            </c:strRef>
          </c:cat>
          <c:val>
            <c:numRef>
              <c:f>Tabelle1!$B$2:$B$6</c:f>
              <c:numCache>
                <c:formatCode>0.0%</c:formatCode>
                <c:ptCount val="5"/>
                <c:pt idx="0">
                  <c:v>0.127</c:v>
                </c:pt>
                <c:pt idx="1">
                  <c:v>2.5000000000000001E-2</c:v>
                </c:pt>
                <c:pt idx="2">
                  <c:v>1.2999999999999999E-2</c:v>
                </c:pt>
                <c:pt idx="3">
                  <c:v>0.77200000000000002</c:v>
                </c:pt>
                <c:pt idx="4">
                  <c:v>6.3E-2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732160"/>
        <c:axId val="60733696"/>
        <c:axId val="0"/>
      </c:bar3DChart>
      <c:catAx>
        <c:axId val="60732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60733696"/>
        <c:crosses val="autoZero"/>
        <c:auto val="1"/>
        <c:lblAlgn val="ctr"/>
        <c:lblOffset val="100"/>
        <c:noMultiLvlLbl val="0"/>
      </c:catAx>
      <c:valAx>
        <c:axId val="6073369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6073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476394199927601"/>
          <c:y val="2.3214246466244929E-2"/>
          <c:w val="0.59086215582160473"/>
          <c:h val="0.8717598895366200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rgbClr val="004FEE"/>
            </a:solidFill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1.5756038864582359E-3"/>
                  <c:y val="-4.6863479815374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23699659473463E-3"/>
                  <c:y val="-4.7519972528304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61467479509918E-3"/>
                  <c:y val="-1.88867903566270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860291831183953E-3"/>
                  <c:y val="-7.5773802910787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333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b" anchorCtr="0"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Tabelle1!$A$2:$A$17</c:f>
              <c:strCache>
                <c:ptCount val="16"/>
                <c:pt idx="0">
                  <c:v>In den Stadtbezirk integriert zu sein</c:v>
                </c:pt>
                <c:pt idx="1">
                  <c:v>Kontakte knüpfen</c:v>
                </c:pt>
                <c:pt idx="2">
                  <c:v>Spaß mit anderen Menschen haben</c:v>
                </c:pt>
                <c:pt idx="3">
                  <c:v>Perfekte Organisation</c:v>
                </c:pt>
                <c:pt idx="4">
                  <c:v>Günstige Hilfe erhalten</c:v>
                </c:pt>
                <c:pt idx="5">
                  <c:v>Mehr Lebensqualität</c:v>
                </c:pt>
                <c:pt idx="6">
                  <c:v>Dass meine Probleme gelöst werden</c:v>
                </c:pt>
                <c:pt idx="7">
                  <c:v>Versorgt zu werden</c:v>
                </c:pt>
                <c:pt idx="8">
                  <c:v>Mich auf andere verlassen können</c:v>
                </c:pt>
                <c:pt idx="9">
                  <c:v>Hilfe von immer gleicher Person</c:v>
                </c:pt>
                <c:pt idx="10">
                  <c:v>Wunsch, gut behandelt zu werden</c:v>
                </c:pt>
                <c:pt idx="11">
                  <c:v>Schnelligkeit der Hilfe</c:v>
                </c:pt>
                <c:pt idx="12">
                  <c:v>Sauberkeit</c:v>
                </c:pt>
                <c:pt idx="13">
                  <c:v>Wunsch, dass  Privatsphäre geachtet wird</c:v>
                </c:pt>
                <c:pt idx="14">
                  <c:v>Zuverlässigkeit</c:v>
                </c:pt>
                <c:pt idx="15">
                  <c:v>In der Wohnung bleiben zu können</c:v>
                </c:pt>
              </c:strCache>
            </c:strRef>
          </c:cat>
          <c:val>
            <c:numRef>
              <c:f>Tabelle1!$B$2:$B$17</c:f>
              <c:numCache>
                <c:formatCode>0</c:formatCode>
                <c:ptCount val="16"/>
                <c:pt idx="0">
                  <c:v>41</c:v>
                </c:pt>
                <c:pt idx="1">
                  <c:v>49</c:v>
                </c:pt>
                <c:pt idx="2">
                  <c:v>51</c:v>
                </c:pt>
                <c:pt idx="3">
                  <c:v>51</c:v>
                </c:pt>
                <c:pt idx="4">
                  <c:v>53</c:v>
                </c:pt>
                <c:pt idx="5">
                  <c:v>53</c:v>
                </c:pt>
                <c:pt idx="6">
                  <c:v>54</c:v>
                </c:pt>
                <c:pt idx="7">
                  <c:v>59</c:v>
                </c:pt>
                <c:pt idx="8">
                  <c:v>60</c:v>
                </c:pt>
                <c:pt idx="9">
                  <c:v>60</c:v>
                </c:pt>
                <c:pt idx="10">
                  <c:v>63</c:v>
                </c:pt>
                <c:pt idx="11">
                  <c:v>65</c:v>
                </c:pt>
                <c:pt idx="12">
                  <c:v>67</c:v>
                </c:pt>
                <c:pt idx="13">
                  <c:v>72</c:v>
                </c:pt>
                <c:pt idx="14">
                  <c:v>81</c:v>
                </c:pt>
                <c:pt idx="15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gapDepth val="127"/>
        <c:shape val="cylinder"/>
        <c:axId val="66167168"/>
        <c:axId val="66168704"/>
        <c:axId val="0"/>
      </c:bar3DChart>
      <c:catAx>
        <c:axId val="66167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400" b="1"/>
            </a:pPr>
            <a:endParaRPr lang="de-DE"/>
          </a:p>
        </c:txPr>
        <c:crossAx val="66168704"/>
        <c:crosses val="autoZero"/>
        <c:auto val="1"/>
        <c:lblAlgn val="ctr"/>
        <c:lblOffset val="100"/>
        <c:noMultiLvlLbl val="0"/>
      </c:catAx>
      <c:valAx>
        <c:axId val="661687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66167168"/>
        <c:crosses val="autoZero"/>
        <c:crossBetween val="between"/>
        <c:majorUnit val="0.25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22067274328615"/>
          <c:y val="3.2001026231907793E-2"/>
          <c:w val="0.51428585229660473"/>
          <c:h val="0.9359979475361843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4FEE"/>
            </a:solidFill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333E-3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ctr" anchorCtr="1"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Tabelle1!$A$2:$A$15</c:f>
              <c:strCache>
                <c:ptCount val="14"/>
                <c:pt idx="0">
                  <c:v>Sonstiges</c:v>
                </c:pt>
                <c:pt idx="1">
                  <c:v>Anerkennung bekommen</c:v>
                </c:pt>
                <c:pt idx="2">
                  <c:v>Integration in Stadtbezirk</c:v>
                </c:pt>
                <c:pt idx="3">
                  <c:v>Probleme von anderen lösen</c:v>
                </c:pt>
                <c:pt idx="4">
                  <c:v>Mit anderen etwas gestalten</c:v>
                </c:pt>
                <c:pt idx="5">
                  <c:v>Andere Menschen kennenlernen</c:v>
                </c:pt>
                <c:pt idx="6">
                  <c:v>Abwechslung im Alltag</c:v>
                </c:pt>
                <c:pt idx="7">
                  <c:v>Gefühl, gebraucht zu werden</c:v>
                </c:pt>
                <c:pt idx="8">
                  <c:v>Hilfebedürftige unterstützen</c:v>
                </c:pt>
                <c:pt idx="9">
                  <c:v>Fähigkeiten einbringen</c:v>
                </c:pt>
                <c:pt idx="10">
                  <c:v>Sich fit halten</c:v>
                </c:pt>
                <c:pt idx="11">
                  <c:v>Spaß mit anderen haben</c:v>
                </c:pt>
                <c:pt idx="12">
                  <c:v>Sich für eine gute Sache engagieren</c:v>
                </c:pt>
                <c:pt idx="13">
                  <c:v>Gegenseitige Hilfe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15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93335552"/>
        <c:axId val="93337088"/>
        <c:axId val="0"/>
      </c:bar3DChart>
      <c:catAx>
        <c:axId val="93335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93337088"/>
        <c:crossesAt val="0"/>
        <c:auto val="1"/>
        <c:lblAlgn val="ctr"/>
        <c:lblOffset val="100"/>
        <c:noMultiLvlLbl val="0"/>
      </c:catAx>
      <c:valAx>
        <c:axId val="93337088"/>
        <c:scaling>
          <c:orientation val="minMax"/>
          <c:max val="40"/>
          <c:min val="0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3335552"/>
        <c:crosses val="autoZero"/>
        <c:crossBetween val="between"/>
        <c:majorUnit val="0.2"/>
        <c:minorUnit val="4.0000000000000008E-2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19055907368312E-2"/>
          <c:y val="0.11372355963034683"/>
          <c:w val="0.80602007184386915"/>
          <c:h val="0.8123935360441411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33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1745213494796874"/>
                  <c:y val="-9.98729939064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k.A.</c:v>
                </c:pt>
                <c:pt idx="1">
                  <c:v>Ja</c:v>
                </c:pt>
                <c:pt idx="2">
                  <c:v>Nein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5.8999999999999997E-2</c:v>
                </c:pt>
                <c:pt idx="1">
                  <c:v>0.16700000000000001</c:v>
                </c:pt>
                <c:pt idx="2">
                  <c:v>0.77400000000000002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4"/>
              <c:layout>
                <c:manualLayout>
                  <c:x val="2.0833333333333333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ctr" anchorCtr="1"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Tabelle1!$A$2:$A$7</c:f>
              <c:strCache>
                <c:ptCount val="6"/>
                <c:pt idx="0">
                  <c:v>Kenne hier niemanden</c:v>
                </c:pt>
                <c:pt idx="1">
                  <c:v>Kein passendes Angebot</c:v>
                </c:pt>
                <c:pt idx="2">
                  <c:v>Nicht den passenden Leuten begegnet</c:v>
                </c:pt>
                <c:pt idx="3">
                  <c:v>Wurde nicht angesprochen</c:v>
                </c:pt>
                <c:pt idx="4">
                  <c:v>Engagiere mich bereits</c:v>
                </c:pt>
                <c:pt idx="5">
                  <c:v>Sonstiges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1.7999999999999999E-2</c:v>
                </c:pt>
                <c:pt idx="1">
                  <c:v>3.5000000000000003E-2</c:v>
                </c:pt>
                <c:pt idx="2">
                  <c:v>7.4999999999999997E-2</c:v>
                </c:pt>
                <c:pt idx="3">
                  <c:v>8.6999999999999994E-2</c:v>
                </c:pt>
                <c:pt idx="4">
                  <c:v>0.35499999999999998</c:v>
                </c:pt>
                <c:pt idx="5">
                  <c:v>0.44500000000000001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220480"/>
        <c:axId val="75222016"/>
        <c:axId val="0"/>
      </c:bar3DChart>
      <c:catAx>
        <c:axId val="7522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75222016"/>
        <c:crosses val="autoZero"/>
        <c:auto val="1"/>
        <c:lblAlgn val="ctr"/>
        <c:lblOffset val="100"/>
        <c:noMultiLvlLbl val="0"/>
      </c:catAx>
      <c:valAx>
        <c:axId val="75222016"/>
        <c:scaling>
          <c:orientation val="minMax"/>
          <c:max val="0.8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75220480"/>
        <c:crosses val="autoZero"/>
        <c:crossBetween val="between"/>
        <c:majorUnit val="0.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0.86659</cdr:x>
      <cdr:y>0.14678</cdr:y>
    </cdr:from>
    <cdr:to>
      <cdr:x>0.98826</cdr:x>
      <cdr:y>0.24423</cdr:y>
    </cdr:to>
    <cdr:cxnSp macro="">
      <cdr:nvCxnSpPr>
        <cdr:cNvPr id="2" name="Gerade Verbindung mit Pfeil 1" descr="Diagram " title="Rechtsform"/>
        <cdr:cNvCxnSpPr/>
      </cdr:nvCxnSpPr>
      <cdr:spPr bwMode="auto">
        <a:xfrm xmlns:a="http://schemas.openxmlformats.org/drawingml/2006/main" flipH="1">
          <a:off x="6840760" y="596498"/>
          <a:ext cx="960472" cy="3960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0.55645</cdr:x>
      <cdr:y>0.89606</cdr:y>
    </cdr:from>
    <cdr:to>
      <cdr:x>0.98387</cdr:x>
      <cdr:y>0.96589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968552" y="5544616"/>
          <a:ext cx="38164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 smtClean="0"/>
            <a:t>Angaben in Prozent, Mehrfachnennungen möglich</a:t>
          </a:r>
          <a:endParaRPr lang="de-D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0.02439</cdr:x>
      <cdr:y>0</cdr:y>
    </cdr:from>
    <cdr:to>
      <cdr:x>0.9878</cdr:x>
      <cdr:y>0.18621</cdr:y>
    </cdr:to>
    <cdr:sp macro="" textlink="">
      <cdr:nvSpPr>
        <cdr:cNvPr id="2" name="Textfeld 27" descr="Diagramm" title="Interesse, Unterstützung zu geben"/>
        <cdr:cNvSpPr txBox="1"/>
      </cdr:nvSpPr>
      <cdr:spPr>
        <a:xfrm xmlns:a="http://schemas.openxmlformats.org/drawingml/2006/main">
          <a:off x="98790" y="0"/>
          <a:ext cx="390224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400" b="1" dirty="0" smtClean="0"/>
            <a:t>Interesse, </a:t>
          </a:r>
          <a:br>
            <a:rPr lang="de-DE" sz="2400" b="1" dirty="0" smtClean="0"/>
          </a:br>
          <a:r>
            <a:rPr lang="de-DE" sz="2400" b="1" dirty="0" smtClean="0"/>
            <a:t>Unterstützung zu </a:t>
          </a:r>
          <a:r>
            <a:rPr lang="de-DE" sz="2400" b="1" dirty="0" smtClean="0">
              <a:solidFill>
                <a:srgbClr val="FF0000"/>
              </a:solidFill>
            </a:rPr>
            <a:t>geben</a:t>
          </a:r>
          <a:endParaRPr lang="de-DE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0.26667</cdr:x>
      <cdr:y>0.37358</cdr:y>
    </cdr:from>
    <cdr:to>
      <cdr:x>0.37333</cdr:x>
      <cdr:y>0.48653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080120" y="1667216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800" dirty="0" smtClean="0">
              <a:solidFill>
                <a:schemeClr val="bg1"/>
              </a:solidFill>
            </a:rPr>
            <a:t>ja</a:t>
          </a:r>
          <a:endParaRPr lang="de-DE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0.55111</cdr:x>
      <cdr:y>0.40585</cdr:y>
    </cdr:from>
    <cdr:to>
      <cdr:x>0.74667</cdr:x>
      <cdr:y>0.51405</cdr:y>
    </cdr:to>
    <cdr:sp macro="" textlink="">
      <cdr:nvSpPr>
        <cdr:cNvPr id="4" name="Textfeld 1"/>
        <cdr:cNvSpPr txBox="1"/>
      </cdr:nvSpPr>
      <cdr:spPr>
        <a:xfrm xmlns:a="http://schemas.openxmlformats.org/drawingml/2006/main" flipH="1">
          <a:off x="2232248" y="1811232"/>
          <a:ext cx="792088" cy="48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nein</a:t>
          </a:r>
          <a:endParaRPr lang="de-DE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0.03556</cdr:x>
      <cdr:y>0.58334</cdr:y>
    </cdr:from>
    <cdr:to>
      <cdr:x>0.23111</cdr:x>
      <cdr:y>0.69154</cdr:y>
    </cdr:to>
    <cdr:sp macro="" textlink="">
      <cdr:nvSpPr>
        <cdr:cNvPr id="5" name="Textfeld 1"/>
        <cdr:cNvSpPr txBox="1"/>
      </cdr:nvSpPr>
      <cdr:spPr>
        <a:xfrm xmlns:a="http://schemas.openxmlformats.org/drawingml/2006/main" flipH="1">
          <a:off x="144016" y="2603320"/>
          <a:ext cx="792088" cy="48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b="1" dirty="0" err="1" smtClean="0"/>
            <a:t>k.A</a:t>
          </a:r>
          <a:r>
            <a:rPr lang="de-DE" sz="1800" b="1" dirty="0" smtClean="0"/>
            <a:t>.</a:t>
          </a:r>
          <a:endParaRPr lang="de-DE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" y="8932739"/>
            <a:ext cx="4681088" cy="4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de-DE" dirty="0" smtClean="0"/>
              <a:t>Prof. Dr. Doris Rosenkranz  - </a:t>
            </a:r>
            <a:r>
              <a:rPr lang="de-DE" dirty="0" err="1" smtClean="0"/>
              <a:t>Consozial</a:t>
            </a:r>
            <a:r>
              <a:rPr lang="de-DE" dirty="0" smtClean="0"/>
              <a:t>, 26. Oktober 2016</a:t>
            </a:r>
            <a:endParaRPr 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71843" y="8808141"/>
            <a:ext cx="1295490" cy="4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de-DE" dirty="0" smtClean="0"/>
              <a:t>  </a:t>
            </a:r>
            <a:fld id="{7B283EAE-20BE-46C6-9F10-B9D34FA6C3F8}" type="slidenum">
              <a:rPr lang="de-DE"/>
              <a:pPr>
                <a:defRPr/>
              </a:pPr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5389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21418" y="526025"/>
            <a:ext cx="4343130" cy="14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Hochschule</a:t>
            </a:r>
            <a:r>
              <a:rPr lang="en-US" dirty="0" smtClean="0"/>
              <a:t> </a:t>
            </a:r>
            <a:r>
              <a:rPr lang="en-US" dirty="0" err="1" smtClean="0"/>
              <a:t>Nürnberg</a:t>
            </a:r>
            <a:r>
              <a:rPr lang="en-US" dirty="0" smtClean="0"/>
              <a:t>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58264" y="9103151"/>
            <a:ext cx="2362650" cy="4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06475" y="725488"/>
            <a:ext cx="4846638" cy="3633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42" y="4601525"/>
            <a:ext cx="5028120" cy="43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Hier klicken, um Master-Textformat zu bearbeiten.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58108" y="9162464"/>
            <a:ext cx="1523819" cy="4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Folie </a:t>
            </a:r>
            <a:fld id="{760CA58B-A274-4FD9-9727-447C06DE80AF}" type="slidenum">
              <a:rPr lang="en-US"/>
              <a:pPr>
                <a:defRPr/>
              </a:pPr>
              <a:t>‹Nr.›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762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1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3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6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2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4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30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6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32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38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15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39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70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41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42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4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43</a:t>
            </a:fld>
            <a:endParaRPr lang="en-US" sz="1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13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14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1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19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21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1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Technische Hochschule Nürnberg Georg Simon Ohm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Folie </a:t>
            </a:r>
            <a:fld id="{760CA58B-A274-4FD9-9727-447C06DE80AF}" type="slidenum">
              <a:rPr lang="en-US" smtClean="0"/>
              <a:pPr>
                <a:defRPr/>
              </a:pPr>
              <a:t>22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09126" y="5746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6601" y="4800601"/>
            <a:ext cx="1841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1" y="3886200"/>
            <a:ext cx="4321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1" y="2130426"/>
            <a:ext cx="4321175" cy="1470025"/>
          </a:xfrm>
        </p:spPr>
        <p:txBody>
          <a:bodyPr/>
          <a:lstStyle>
            <a:lvl1pPr>
              <a:defRPr sz="2800">
                <a:solidFill>
                  <a:srgbClr val="0046A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Rectangle 257"/>
          <p:cNvSpPr>
            <a:spLocks noChangeArrowheads="1"/>
          </p:cNvSpPr>
          <p:nvPr userDrawn="1"/>
        </p:nvSpPr>
        <p:spPr bwMode="auto">
          <a:xfrm>
            <a:off x="251519" y="6237289"/>
            <a:ext cx="8640000" cy="25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500"/>
          </a:p>
        </p:txBody>
      </p:sp>
      <p:sp>
        <p:nvSpPr>
          <p:cNvPr id="10" name="Rectangle 89"/>
          <p:cNvSpPr>
            <a:spLocks noChangeArrowheads="1"/>
          </p:cNvSpPr>
          <p:nvPr userDrawn="1"/>
        </p:nvSpPr>
        <p:spPr bwMode="auto">
          <a:xfrm>
            <a:off x="277175" y="692696"/>
            <a:ext cx="8640000" cy="360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1" name="Grafik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9200"/>
            <a:ext cx="2328951" cy="31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764704"/>
            <a:ext cx="8640000" cy="574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46A0"/>
              </a:buClr>
              <a:defRPr/>
            </a:lvl2pPr>
            <a:lvl3pPr>
              <a:buClr>
                <a:srgbClr val="0046A0"/>
              </a:buClr>
              <a:defRPr/>
            </a:lvl3pPr>
            <a:lvl4pPr>
              <a:buClr>
                <a:srgbClr val="0046A0"/>
              </a:buClr>
              <a:defRPr/>
            </a:lvl4pPr>
            <a:lvl5pPr>
              <a:buClr>
                <a:srgbClr val="0046A0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Consozial</a:t>
            </a:r>
            <a:r>
              <a:rPr lang="de-DE" dirty="0" smtClean="0"/>
              <a:t>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93FAADE6-BA98-4765-B3CD-771645FA674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000" y="1629272"/>
            <a:ext cx="4176000" cy="4536033"/>
          </a:xfrm>
        </p:spPr>
        <p:txBody>
          <a:bodyPr/>
          <a:lstStyle>
            <a:lvl1pPr>
              <a:defRPr sz="1800"/>
            </a:lvl1pPr>
            <a:lvl2pPr>
              <a:buClr>
                <a:srgbClr val="0046A0"/>
              </a:buClr>
              <a:defRPr sz="1800"/>
            </a:lvl2pPr>
            <a:lvl3pPr>
              <a:buClr>
                <a:srgbClr val="0046A0"/>
              </a:buClr>
              <a:defRPr sz="1800"/>
            </a:lvl3pPr>
            <a:lvl4pPr>
              <a:buClr>
                <a:srgbClr val="0046A0"/>
              </a:buClr>
              <a:defRPr sz="1800"/>
            </a:lvl4pPr>
            <a:lvl5pPr>
              <a:buClr>
                <a:srgbClr val="0046A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1629272"/>
            <a:ext cx="4176000" cy="4536033"/>
          </a:xfrm>
        </p:spPr>
        <p:txBody>
          <a:bodyPr/>
          <a:lstStyle>
            <a:lvl1pPr>
              <a:defRPr sz="1800"/>
            </a:lvl1pPr>
            <a:lvl2pPr>
              <a:buClr>
                <a:srgbClr val="0046A0"/>
              </a:buClr>
              <a:defRPr sz="1800"/>
            </a:lvl2pPr>
            <a:lvl3pPr>
              <a:buClr>
                <a:srgbClr val="0046A0"/>
              </a:buClr>
              <a:defRPr sz="1800"/>
            </a:lvl3pPr>
            <a:lvl4pPr>
              <a:buClr>
                <a:srgbClr val="0046A0"/>
              </a:buClr>
              <a:defRPr sz="1800"/>
            </a:lvl4pPr>
            <a:lvl5pPr>
              <a:buClr>
                <a:srgbClr val="0046A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74937471-7C4F-4090-9CFA-2D913B425CB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000" cy="574675"/>
          </a:xfrm>
        </p:spPr>
        <p:txBody>
          <a:bodyPr/>
          <a:lstStyle>
            <a:lvl1pPr>
              <a:defRPr>
                <a:solidFill>
                  <a:srgbClr val="0046A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 </a:t>
            </a:r>
            <a:fld id="{1F4E1BF1-CE1F-4FE8-8944-1670E26F69DB}" type="slidenum">
              <a:rPr lang="de-DE" smtClean="0">
                <a:solidFill>
                  <a:srgbClr val="0070C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2E87-4A44-4284-89B7-DB55175349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982118"/>
            <a:ext cx="8640000" cy="574675"/>
          </a:xfrm>
        </p:spPr>
        <p:txBody>
          <a:bodyPr/>
          <a:lstStyle>
            <a:lvl1pPr>
              <a:defRPr>
                <a:solidFill>
                  <a:srgbClr val="0046A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252000" y="1629272"/>
            <a:ext cx="4176000" cy="4536033"/>
          </a:xfrm>
        </p:spPr>
        <p:txBody>
          <a:bodyPr/>
          <a:lstStyle/>
          <a:p>
            <a:pPr lvl="0"/>
            <a:r>
              <a:rPr lang="de-DE" noProof="0" smtClean="0"/>
              <a:t>ClipArt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16480" y="1629272"/>
            <a:ext cx="4176000" cy="4536033"/>
          </a:xfrm>
        </p:spPr>
        <p:txBody>
          <a:bodyPr/>
          <a:lstStyle>
            <a:lvl1pPr>
              <a:defRPr sz="1800"/>
            </a:lvl1pPr>
            <a:lvl2pPr>
              <a:buClr>
                <a:srgbClr val="0046A0"/>
              </a:buClr>
              <a:defRPr sz="1800"/>
            </a:lvl2pPr>
            <a:lvl3pPr>
              <a:buClr>
                <a:srgbClr val="0046A0"/>
              </a:buClr>
              <a:defRPr sz="1800"/>
            </a:lvl3pPr>
            <a:lvl4pPr>
              <a:buClr>
                <a:srgbClr val="0046A0"/>
              </a:buClr>
              <a:defRPr sz="1800"/>
            </a:lvl4pPr>
            <a:lvl5pPr>
              <a:buClr>
                <a:srgbClr val="0046A0"/>
              </a:buCl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F6FC-5E11-466D-B1AA-04F433B546D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00" y="1629272"/>
            <a:ext cx="8640000" cy="453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9509126" y="5746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289" name="Text Box 265"/>
          <p:cNvSpPr txBox="1">
            <a:spLocks noChangeArrowheads="1"/>
          </p:cNvSpPr>
          <p:nvPr/>
        </p:nvSpPr>
        <p:spPr bwMode="auto">
          <a:xfrm>
            <a:off x="3276601" y="4800601"/>
            <a:ext cx="1841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31" name="Rectangle 286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982118"/>
            <a:ext cx="8640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311" name="Rectangle 28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01" y="6381751"/>
            <a:ext cx="71786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1312" name="Rectangle 28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4040" y="6381750"/>
            <a:ext cx="719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1A78C79-EF6B-4667-AC93-7A80378DAA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17" name="Line 293"/>
          <p:cNvSpPr>
            <a:spLocks noChangeShapeType="1"/>
          </p:cNvSpPr>
          <p:nvPr/>
        </p:nvSpPr>
        <p:spPr bwMode="auto">
          <a:xfrm>
            <a:off x="3492501" y="765175"/>
            <a:ext cx="43195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18" name="Line 294"/>
          <p:cNvSpPr>
            <a:spLocks noChangeShapeType="1"/>
          </p:cNvSpPr>
          <p:nvPr/>
        </p:nvSpPr>
        <p:spPr bwMode="auto">
          <a:xfrm flipH="1">
            <a:off x="3059113" y="836613"/>
            <a:ext cx="41767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auto">
          <a:xfrm>
            <a:off x="251519" y="6237289"/>
            <a:ext cx="8640000" cy="25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500"/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250824" y="692696"/>
            <a:ext cx="8640000" cy="360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4" name="Grafik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9200"/>
            <a:ext cx="1896903" cy="315475"/>
          </a:xfrm>
          <a:prstGeom prst="rect">
            <a:avLst/>
          </a:prstGeom>
        </p:spPr>
      </p:pic>
      <p:pic>
        <p:nvPicPr>
          <p:cNvPr id="13" name="Picture 4" descr="BMBF_Logo_zugeschn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376" y="5591691"/>
            <a:ext cx="934447" cy="645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6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8B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buClr>
          <a:srgbClr val="0933A0"/>
        </a:buClr>
        <a:buFont typeface="Monotype Sorts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0046A0"/>
        </a:buClr>
        <a:buFont typeface="Monotype Sorts" pitchFamily="2" charset="2"/>
        <a:buChar char="n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0046A0"/>
        </a:buClr>
        <a:buFont typeface="Monotype Sorts" pitchFamily="2" charset="2"/>
        <a:buChar char="n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0046A0"/>
        </a:buClr>
        <a:buFont typeface="Monotype Sort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rgbClr val="0046A0"/>
        </a:buClr>
        <a:buFont typeface="Monotype Sort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rgbClr val="0933A0"/>
        </a:buClr>
        <a:buFont typeface="Monotype Sort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rgbClr val="0933A0"/>
        </a:buClr>
        <a:buFont typeface="Monotype Sort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rgbClr val="0933A0"/>
        </a:buClr>
        <a:buFont typeface="Monotype Sort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rgbClr val="0933A0"/>
        </a:buClr>
        <a:buFont typeface="Monotype Sort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bar-plus.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ris.rosenkranz@th-nuernberg.d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3" y="1484784"/>
            <a:ext cx="7633543" cy="1799953"/>
          </a:xfrm>
        </p:spPr>
        <p:txBody>
          <a:bodyPr/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Seniorengenossenschaften – Versorgungsmodell der Zukunft ?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000" dirty="0" smtClean="0"/>
              <a:t>Ausgewählte Ergebnisse eines </a:t>
            </a:r>
            <a:br>
              <a:rPr lang="de-DE" sz="2000" dirty="0" smtClean="0"/>
            </a:br>
            <a:r>
              <a:rPr lang="de-DE" sz="2000" dirty="0" smtClean="0"/>
              <a:t>empirischen Forschungsprojektes</a:t>
            </a:r>
            <a:br>
              <a:rPr lang="de-DE" sz="20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7" y="3298279"/>
            <a:ext cx="4321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A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8B"/>
                </a:solidFill>
                <a:latin typeface="Arial" charset="0"/>
              </a:defRPr>
            </a:lvl9pPr>
          </a:lstStyle>
          <a:p>
            <a:pPr algn="r"/>
            <a:r>
              <a:rPr lang="de-DE" sz="2400" b="0" kern="0" dirty="0" smtClean="0">
                <a:solidFill>
                  <a:schemeClr val="tx1"/>
                </a:solidFill>
              </a:rPr>
              <a:t>Prof. Dr. Doris Rosenkranz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229200"/>
            <a:ext cx="7272807" cy="987896"/>
          </a:xfrm>
        </p:spPr>
        <p:txBody>
          <a:bodyPr/>
          <a:lstStyle/>
          <a:p>
            <a:pPr marL="0" indent="0"/>
            <a:r>
              <a:rPr lang="de-DE" b="1" dirty="0" smtClean="0"/>
              <a:t>Nürnberg, 26. Oktober 2016</a:t>
            </a:r>
          </a:p>
          <a:p>
            <a:pPr marL="0" indent="0"/>
            <a:r>
              <a:rPr lang="de-DE" b="1" dirty="0" smtClean="0"/>
              <a:t>Kongress der Senioren- und Sozialgenossenschaften / </a:t>
            </a:r>
            <a:r>
              <a:rPr lang="de-DE" b="1" dirty="0" err="1" smtClean="0"/>
              <a:t>Consozial</a:t>
            </a: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000" cy="574675"/>
          </a:xfrm>
        </p:spPr>
        <p:txBody>
          <a:bodyPr/>
          <a:lstStyle/>
          <a:p>
            <a:r>
              <a:rPr lang="de-DE" dirty="0" smtClean="0"/>
              <a:t>Methodik </a:t>
            </a:r>
            <a:endParaRPr lang="de-DE" dirty="0"/>
          </a:p>
        </p:txBody>
      </p:sp>
      <p:pic>
        <p:nvPicPr>
          <p:cNvPr id="3" name="Picture 3" title="Method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0" y="764705"/>
            <a:ext cx="8546985" cy="55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fld id="{1F4E1BF1-CE1F-4FE8-8944-1670E26F69DB}" type="slidenum">
              <a:rPr lang="de-DE" smtClean="0">
                <a:solidFill>
                  <a:srgbClr val="0070C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>
                <a:solidFill>
                  <a:srgbClr val="000000"/>
                </a:solidFill>
                <a:ea typeface="+mn-ea"/>
                <a:cs typeface="+mn-cs"/>
              </a:rPr>
              <a:t>Seniorengenossenschaften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Seniorengenossenschaften als Konzept im Rahmen der Daseinsvorsorge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Als </a:t>
            </a:r>
            <a:r>
              <a:rPr lang="de-DE" sz="3200" u="sng" dirty="0" smtClean="0"/>
              <a:t>ein</a:t>
            </a:r>
            <a:r>
              <a:rPr lang="de-DE" sz="3200" dirty="0" smtClean="0"/>
              <a:t> Baustein im Wohlfahrtsmix neben privaten und professionellen Formen</a:t>
            </a:r>
          </a:p>
          <a:p>
            <a:r>
              <a:rPr lang="de-DE" sz="3200" dirty="0" smtClean="0"/>
              <a:t> </a:t>
            </a:r>
            <a:r>
              <a:rPr lang="de-DE" sz="3200" dirty="0" smtClean="0">
                <a:sym typeface="Wingdings" panose="05000000000000000000" pitchFamily="2" charset="2"/>
              </a:rPr>
              <a:t> </a:t>
            </a:r>
            <a:r>
              <a:rPr lang="de-DE" sz="3200" dirty="0" smtClean="0">
                <a:solidFill>
                  <a:srgbClr val="0070C0"/>
                </a:solidFill>
              </a:rPr>
              <a:t>Sozialwissenschaftlich-empirischer</a:t>
            </a:r>
            <a:r>
              <a:rPr lang="de-DE" sz="3200" dirty="0" smtClean="0"/>
              <a:t> Zugang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000" cy="574675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von Seniorengenossenschaften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908720"/>
            <a:ext cx="8640000" cy="52565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Organisationen, die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Unterstützung auf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Gegenseitigkeit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Einbringen der (noch)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vorhandenen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Fähigkeiten fordern und fördern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Längerfristige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Reziprozitätsbeziehung 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Organisation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Vermittlung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Unterstützungsleistungen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unabhängig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haupt-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oder ehrenamtlich </a:t>
            </a: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organisiert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wird.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Ehrenamtliches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Engagement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Überwiegend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Seniorinnen und Senioren als </a:t>
            </a:r>
            <a:r>
              <a:rPr lang="de-DE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Zielgruppe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Mitgliedschaft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ggfs. 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generationenübergreifend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 nach </a:t>
            </a:r>
            <a:r>
              <a:rPr lang="de-DE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genossenschaftlichen 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Grundprinzipien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Selbsthilfe, Selbstverwaltung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Selbstorganisation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AADE6-BA98-4765-B3CD-771645FA674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2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4" name="Gruppieren 3" descr="kein Text" title="Ausgangsposition"/>
          <p:cNvGrpSpPr/>
          <p:nvPr/>
        </p:nvGrpSpPr>
        <p:grpSpPr>
          <a:xfrm>
            <a:off x="611560" y="1484784"/>
            <a:ext cx="7290760" cy="720000"/>
            <a:chOff x="611560" y="1764898"/>
            <a:chExt cx="7290760" cy="720000"/>
          </a:xfrm>
        </p:grpSpPr>
        <p:sp>
          <p:nvSpPr>
            <p:cNvPr id="3" name="Abgerundetes Rechteck 2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Ausgangssituation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</p:grpSp>
      <p:grpSp>
        <p:nvGrpSpPr>
          <p:cNvPr id="13" name="Gruppieren 12" descr="kein Text" title="Konzept der Seniorengenossenschaften"/>
          <p:cNvGrpSpPr/>
          <p:nvPr/>
        </p:nvGrpSpPr>
        <p:grpSpPr>
          <a:xfrm>
            <a:off x="611560" y="2251968"/>
            <a:ext cx="7290760" cy="720000"/>
            <a:chOff x="611560" y="1764898"/>
            <a:chExt cx="7290760" cy="720000"/>
          </a:xfrm>
        </p:grpSpPr>
        <p:sp>
          <p:nvSpPr>
            <p:cNvPr id="20" name="Abgerundetes Rechteck 19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</a:rPr>
                <a:t>Konzept der </a:t>
              </a: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Seniorengenossenschaften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pieren 22" descr="folgender Text" title="Ergebnisse des Forschungsprojektes "/>
          <p:cNvGrpSpPr/>
          <p:nvPr/>
        </p:nvGrpSpPr>
        <p:grpSpPr>
          <a:xfrm>
            <a:off x="614642" y="297196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/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3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Seniorengenossenschaften in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9272"/>
            <a:ext cx="8424456" cy="45360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1990 – Förderung von 10 Modellprojekten in Baden-Württemberg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2004 – existierten ca. 20 Seniorengenossenschaften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DE" sz="2400" dirty="0" smtClean="0"/>
              <a:t>2016 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3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Bundesweite Anzahl und Verbreitung</a:t>
            </a:r>
            <a:endParaRPr lang="de-DE" dirty="0"/>
          </a:p>
        </p:txBody>
      </p:sp>
      <p:pic>
        <p:nvPicPr>
          <p:cNvPr id="6" name="Picture 2" descr="Landkarte; insgesamt 220 Seniorengenossenschaften" title="bundesweite Anzahl und Verbreitu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268760"/>
            <a:ext cx="7848872" cy="4392488"/>
          </a:xfrm>
        </p:spPr>
      </p:pic>
      <p:sp>
        <p:nvSpPr>
          <p:cNvPr id="3" name="Textfeld 2"/>
          <p:cNvSpPr txBox="1"/>
          <p:nvPr/>
        </p:nvSpPr>
        <p:spPr>
          <a:xfrm>
            <a:off x="467544" y="4221088"/>
            <a:ext cx="3888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65 Prozent aller Initiativen sind bisher in Bayern, Baden-Württemberg und Hessen zu finden.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AADE6-BA98-4765-B3CD-771645FA674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9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Gründungszeiträume</a:t>
            </a:r>
            <a:endParaRPr lang="de-DE" dirty="0"/>
          </a:p>
        </p:txBody>
      </p:sp>
      <p:pic>
        <p:nvPicPr>
          <p:cNvPr id="4098" name="Picture 2" descr="Statistik" title="Gründungszeiträu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412776"/>
            <a:ext cx="7033572" cy="3920906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AADE6-BA98-4765-B3CD-771645FA674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9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2016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>
                <a:solidFill>
                  <a:srgbClr val="0070C0"/>
                </a:solidFill>
              </a:rPr>
              <a:t>2016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Mind. 220 Seniorengenossenschaften bundesweit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Ca.75.000 Mitglieder bundesweit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AADE6-BA98-4765-B3CD-771645FA674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8375"/>
            <a:ext cx="8229600" cy="792088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Mitglieder</a:t>
            </a:r>
            <a:endParaRPr lang="de-DE" sz="2800" b="1" dirty="0"/>
          </a:p>
        </p:txBody>
      </p:sp>
      <p:sp>
        <p:nvSpPr>
          <p:cNvPr id="4" name="Textfeld 3" descr="Statistik&#10;nach Alter" title="Mitglieder "/>
          <p:cNvSpPr txBox="1"/>
          <p:nvPr/>
        </p:nvSpPr>
        <p:spPr>
          <a:xfrm>
            <a:off x="3851920" y="942389"/>
            <a:ext cx="500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Alter und Geschlecht</a:t>
            </a:r>
            <a:endParaRPr lang="de-DE" sz="2400" b="1" dirty="0"/>
          </a:p>
        </p:txBody>
      </p:sp>
      <p:sp>
        <p:nvSpPr>
          <p:cNvPr id="6" name="Textfeld 5" descr="Geschlecht" title="Mitgleider "/>
          <p:cNvSpPr txBox="1"/>
          <p:nvPr/>
        </p:nvSpPr>
        <p:spPr>
          <a:xfrm>
            <a:off x="1421650" y="1583795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Geschlecht</a:t>
            </a:r>
            <a:endParaRPr lang="de-DE" b="1" dirty="0"/>
          </a:p>
        </p:txBody>
      </p:sp>
      <p:graphicFrame>
        <p:nvGraphicFramePr>
          <p:cNvPr id="3" name="Diagramm 2" descr="Diagramm nach Geschlecht" title="Mitglieder"/>
          <p:cNvGraphicFramePr/>
          <p:nvPr>
            <p:extLst>
              <p:ext uri="{D42A27DB-BD31-4B8C-83A1-F6EECF244321}">
                <p14:modId xmlns:p14="http://schemas.microsoft.com/office/powerpoint/2010/main" val="3311873659"/>
              </p:ext>
            </p:extLst>
          </p:nvPr>
        </p:nvGraphicFramePr>
        <p:xfrm>
          <a:off x="0" y="1583795"/>
          <a:ext cx="4076945" cy="418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 descr="Alter" title="Mitglieder"/>
          <p:cNvSpPr txBox="1"/>
          <p:nvPr/>
        </p:nvSpPr>
        <p:spPr>
          <a:xfrm>
            <a:off x="5877145" y="1560463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Alter</a:t>
            </a:r>
            <a:endParaRPr lang="de-DE" b="1" dirty="0"/>
          </a:p>
        </p:txBody>
      </p:sp>
      <p:graphicFrame>
        <p:nvGraphicFramePr>
          <p:cNvPr id="5" name="Diagramm 4" descr="Diagramm nach Alter" title="Mitglieder"/>
          <p:cNvGraphicFramePr/>
          <p:nvPr>
            <p:extLst>
              <p:ext uri="{D42A27DB-BD31-4B8C-83A1-F6EECF244321}">
                <p14:modId xmlns:p14="http://schemas.microsoft.com/office/powerpoint/2010/main" val="4090124755"/>
              </p:ext>
            </p:extLst>
          </p:nvPr>
        </p:nvGraphicFramePr>
        <p:xfrm>
          <a:off x="3761909" y="1943834"/>
          <a:ext cx="4320481" cy="387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23" name="Gruppieren 22" descr="1. Leistungskatalog" title="Ergebnisse des Forschungsprojektes"/>
          <p:cNvGrpSpPr/>
          <p:nvPr/>
        </p:nvGrpSpPr>
        <p:grpSpPr>
          <a:xfrm>
            <a:off x="614642" y="98072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" name="Gruppieren 16" descr="folgender Text" title="1. Leistungskatalog - Portfolio"/>
          <p:cNvGrpSpPr/>
          <p:nvPr/>
        </p:nvGrpSpPr>
        <p:grpSpPr>
          <a:xfrm>
            <a:off x="1544867" y="2576680"/>
            <a:ext cx="7290760" cy="720000"/>
            <a:chOff x="611560" y="1764898"/>
            <a:chExt cx="7290760" cy="7200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70C0"/>
                  </a:solidFill>
                </a:rPr>
                <a:t>1. </a:t>
              </a:r>
              <a:r>
                <a:rPr lang="de-DE" sz="2400" b="1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Leistungskatalog - </a:t>
              </a:r>
              <a: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Portfolio</a:t>
              </a:r>
              <a:r>
                <a:rPr lang="de-DE" sz="2400" b="1" dirty="0" smtClean="0">
                  <a:solidFill>
                    <a:srgbClr val="0070C0"/>
                  </a:solidFill>
                </a:rPr>
                <a:t> </a:t>
              </a:r>
              <a:endPara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6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44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640000" cy="574675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de-DE" sz="3200" b="0" dirty="0">
                <a:solidFill>
                  <a:srgbClr val="000000"/>
                </a:solidFill>
                <a:ea typeface="+mn-ea"/>
                <a:cs typeface="+mn-cs"/>
              </a:rPr>
              <a:t>Wer hohe Türme bauen will, </a:t>
            </a:r>
            <a:br>
              <a:rPr lang="de-DE" sz="3200" b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de-DE" sz="3200" b="0" dirty="0">
                <a:solidFill>
                  <a:srgbClr val="000000"/>
                </a:solidFill>
                <a:ea typeface="+mn-ea"/>
                <a:cs typeface="+mn-cs"/>
              </a:rPr>
              <a:t>muss beim Fundament verweilen.</a:t>
            </a:r>
            <a:br>
              <a:rPr lang="de-DE" sz="3200" b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de-DE" b="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de-DE" b="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</a:br>
            <a:r>
              <a:rPr lang="de-DE" b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				               Anton </a:t>
            </a:r>
            <a:r>
              <a:rPr lang="de-DE" b="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Bruckner </a:t>
            </a:r>
            <a:r>
              <a:rPr lang="de-DE" sz="1800" b="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(1824-1896)</a:t>
            </a:r>
            <a:br>
              <a:rPr lang="de-DE" sz="1800" b="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1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Portfolios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0070C0"/>
                </a:solidFill>
              </a:rPr>
              <a:t>Heterogene</a:t>
            </a:r>
            <a:r>
              <a:rPr lang="de-DE" sz="3200" dirty="0" smtClean="0"/>
              <a:t> Portfolios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rgbClr val="0070C0"/>
                </a:solidFill>
              </a:rPr>
              <a:t>Lokal</a:t>
            </a:r>
            <a:r>
              <a:rPr lang="de-DE" sz="3200" dirty="0" smtClean="0"/>
              <a:t> ausgehandelt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Sich </a:t>
            </a:r>
            <a:r>
              <a:rPr lang="de-DE" sz="3200" dirty="0" smtClean="0">
                <a:solidFill>
                  <a:srgbClr val="0070C0"/>
                </a:solidFill>
              </a:rPr>
              <a:t>wandelnd</a:t>
            </a:r>
            <a:r>
              <a:rPr lang="de-DE" sz="3200" dirty="0" smtClean="0"/>
              <a:t> während des Bestehens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Fragen </a:t>
            </a:r>
            <a:r>
              <a:rPr lang="de-DE" sz="3200" dirty="0"/>
              <a:t>der </a:t>
            </a:r>
            <a:r>
              <a:rPr lang="de-DE" sz="3200" dirty="0" smtClean="0">
                <a:solidFill>
                  <a:srgbClr val="0070C0"/>
                </a:solidFill>
              </a:rPr>
              <a:t>Konvertierung</a:t>
            </a:r>
            <a:r>
              <a:rPr lang="de-DE" sz="3200" dirty="0" smtClean="0"/>
              <a:t> &amp; Anerkennung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3200" dirty="0" smtClean="0"/>
              <a:t>Fragen </a:t>
            </a:r>
            <a:r>
              <a:rPr lang="de-DE" altLang="de-DE" sz="3200" dirty="0"/>
              <a:t>der </a:t>
            </a:r>
            <a:r>
              <a:rPr lang="de-DE" altLang="de-DE" sz="3200" dirty="0">
                <a:solidFill>
                  <a:srgbClr val="0070C0"/>
                </a:solidFill>
              </a:rPr>
              <a:t>Beendigung</a:t>
            </a:r>
            <a:r>
              <a:rPr lang="de-DE" altLang="de-DE" sz="3200" dirty="0"/>
              <a:t> der Mitgliedschaft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Portfolios</a:t>
            </a:r>
            <a:r>
              <a:rPr lang="de-DE" sz="1400" dirty="0" smtClean="0"/>
              <a:t> </a:t>
            </a:r>
            <a:r>
              <a:rPr lang="de-DE" sz="1400" b="0" i="1" dirty="0" smtClean="0"/>
              <a:t>(Auswahl)</a:t>
            </a:r>
            <a:endParaRPr lang="de-DE" sz="1400" b="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1875892" y="190850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Fahrdienste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3604149" y="1900813"/>
            <a:ext cx="2223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2"/>
                </a:solidFill>
              </a:rPr>
              <a:t>Begleitung zum Einkauf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7584" y="234912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Einkaufsdienste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13330" y="22395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Essensdienste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871776" y="2216282"/>
            <a:ext cx="2700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Spielenachmittage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586976" y="2536310"/>
            <a:ext cx="2700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Gemeinsame Ausflüge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67749" y="2736314"/>
            <a:ext cx="443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Betreuung von Haus und Tier im Urlaub /bei Krankheit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764618" y="2806271"/>
            <a:ext cx="200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2D009D"/>
                </a:solidFill>
              </a:rPr>
              <a:t>Begleitung zum Arzt</a:t>
            </a:r>
            <a:endParaRPr lang="de-DE" sz="1400" dirty="0">
              <a:solidFill>
                <a:srgbClr val="2D009D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48464" y="304921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Hilfen im Garten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4776398" y="3049214"/>
            <a:ext cx="1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Grabpflege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04248" y="29688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Besuchsdienste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100028" y="3356992"/>
            <a:ext cx="2799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933A0"/>
                </a:solidFill>
              </a:rPr>
              <a:t>Begleitung zu Behörden</a:t>
            </a:r>
            <a:endParaRPr lang="de-DE" sz="1400" dirty="0">
              <a:solidFill>
                <a:srgbClr val="0933A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556706" y="3356992"/>
            <a:ext cx="297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Gemeinsame sportliche Aktivitäten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39652" y="3738515"/>
            <a:ext cx="2700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Geselliges Beisammensein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01537" y="375541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</a:t>
            </a:r>
            <a:r>
              <a:rPr lang="de-DE" sz="1400" dirty="0" smtClean="0"/>
              <a:t>leine handwerkliche Hilfen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3646670" y="4158952"/>
            <a:ext cx="1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Straße kehren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050745" y="4312841"/>
            <a:ext cx="1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Schreibhilfen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5076056" y="4406114"/>
            <a:ext cx="3039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7030A0"/>
                </a:solidFill>
              </a:rPr>
              <a:t>Weiterbildung (z.B. Handy, Internet)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248464" y="4773018"/>
            <a:ext cx="1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Winterdienst</a:t>
            </a: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56687" y="47251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Hilfen im Haushalt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952831" y="5080795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Hilfen bei technischen Problemen</a:t>
            </a:r>
            <a:endParaRPr lang="de-DE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52001" y="6381751"/>
            <a:ext cx="7869182" cy="360363"/>
          </a:xfrm>
        </p:spPr>
        <p:txBody>
          <a:bodyPr/>
          <a:lstStyle/>
          <a:p>
            <a:pPr>
              <a:defRPr/>
            </a:pPr>
            <a:r>
              <a:rPr lang="de-DE" sz="1400" dirty="0" err="1" smtClean="0"/>
              <a:t>Consozial</a:t>
            </a:r>
            <a:r>
              <a:rPr lang="de-DE" sz="1400" dirty="0" smtClean="0"/>
              <a:t> Nürnberg – 26. Oktober 2016 | Prof. Dr. Doris Rosenkranz  | www.nachbar-plus.de</a:t>
            </a:r>
            <a:endParaRPr lang="de-DE" sz="1400" dirty="0">
              <a:solidFill>
                <a:srgbClr val="0046A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400" dirty="0" smtClean="0"/>
              <a:t>  </a:t>
            </a:r>
            <a:fld id="{1F4E1BF1-CE1F-4FE8-8944-1670E26F69DB}" type="slidenum">
              <a:rPr lang="de-DE" sz="1400" smtClean="0"/>
              <a:pPr>
                <a:defRPr/>
              </a:pPr>
              <a:t>21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16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23" name="Gruppieren 22" descr="2. Gründung einer Seniorengenossenschaft" title="Ergebnisse des Forschungsprojektes"/>
          <p:cNvGrpSpPr/>
          <p:nvPr/>
        </p:nvGrpSpPr>
        <p:grpSpPr>
          <a:xfrm>
            <a:off x="614642" y="98072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" name="Gruppieren 16" descr="folgender Text" title="2.Gründung einer Seniorengenossenschaft"/>
          <p:cNvGrpSpPr/>
          <p:nvPr/>
        </p:nvGrpSpPr>
        <p:grpSpPr>
          <a:xfrm>
            <a:off x="1116922" y="2684680"/>
            <a:ext cx="7917797" cy="720000"/>
            <a:chOff x="611560" y="1764898"/>
            <a:chExt cx="7480535" cy="7200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781639" y="1764898"/>
              <a:ext cx="6310456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70C0"/>
                  </a:solidFill>
                </a:rPr>
                <a:t>2. </a:t>
              </a:r>
              <a:r>
                <a:rPr lang="de-DE" sz="2400" b="1" dirty="0">
                  <a:solidFill>
                    <a:srgbClr val="0070C0"/>
                  </a:solidFill>
                </a:rPr>
                <a:t>Gründung einer Seniorengenossenschaft</a:t>
              </a: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4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0" dirty="0">
                <a:solidFill>
                  <a:srgbClr val="000000"/>
                </a:solidFill>
                <a:ea typeface="+mn-ea"/>
                <a:cs typeface="+mn-cs"/>
              </a:rPr>
              <a:t>Fördernde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412777"/>
            <a:ext cx="8640000" cy="4608512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Fördernde Rahmenbedingungen vor / während der Gründung :</a:t>
            </a:r>
          </a:p>
          <a:p>
            <a:r>
              <a:rPr lang="de-DE" dirty="0" smtClean="0"/>
              <a:t>Festgestellter lokaler Bedarf (Defizit)</a:t>
            </a:r>
          </a:p>
          <a:p>
            <a:pPr lvl="0"/>
            <a:r>
              <a:rPr lang="de-DE" dirty="0" smtClean="0"/>
              <a:t>Überzeugung, dass eine langfristige Vermittlung von Unterstützungsleistungen aufgrund der zu erwartenden demografischen Entwicklung vor Ort notwendig ist.</a:t>
            </a:r>
          </a:p>
          <a:p>
            <a:pPr lvl="0"/>
            <a:r>
              <a:rPr lang="de-DE" dirty="0" smtClean="0"/>
              <a:t>Engagierte Bürgerinnen und Bürger, die die Gründung einer Seniorengenossenschaft als sinnvoll erachten.</a:t>
            </a:r>
          </a:p>
          <a:p>
            <a:pPr lvl="0"/>
            <a:r>
              <a:rPr lang="de-DE" dirty="0" smtClean="0"/>
              <a:t>Finanzielle und ideelle Unterstützung</a:t>
            </a:r>
          </a:p>
          <a:p>
            <a:pPr lvl="0"/>
            <a:r>
              <a:rPr lang="de-DE" dirty="0" smtClean="0"/>
              <a:t>Interesse weiterer Stakeholder (Organisationen, Einrichtungen oder Körperschaften) an einer Gründung (Kommunen, Verbände etc.)</a:t>
            </a:r>
          </a:p>
          <a:p>
            <a:pPr lvl="0"/>
            <a:r>
              <a:rPr lang="de-DE" dirty="0" smtClean="0"/>
              <a:t>Angebot an Beratung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AADE6-BA98-4765-B3CD-771645FA674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gründet (bisher) eine Seniorengenossenschaft?</a:t>
            </a:r>
            <a:endParaRPr lang="de-DE" dirty="0"/>
          </a:p>
        </p:txBody>
      </p:sp>
      <p:sp>
        <p:nvSpPr>
          <p:cNvPr id="3" name="Inhaltsplatzhalter 2" descr="Diagramm" title="Wer gründet (bisher) eine Seniorengenossenschaft?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title="Diagra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14" y="1844824"/>
            <a:ext cx="5365973" cy="43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23" name="Gruppieren 22" descr="3. Rechtsreform" title="Ergebnisse des Forschungsprojektes"/>
          <p:cNvGrpSpPr/>
          <p:nvPr/>
        </p:nvGrpSpPr>
        <p:grpSpPr>
          <a:xfrm>
            <a:off x="614642" y="98072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" name="Gruppieren 16" descr="Text" title="3. Rechtsformen"/>
          <p:cNvGrpSpPr/>
          <p:nvPr/>
        </p:nvGrpSpPr>
        <p:grpSpPr>
          <a:xfrm>
            <a:off x="1544867" y="2576680"/>
            <a:ext cx="7290760" cy="720000"/>
            <a:chOff x="611560" y="1764898"/>
            <a:chExt cx="7290760" cy="7200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70C0"/>
                  </a:solidFill>
                </a:rPr>
                <a:t>3. </a:t>
              </a:r>
              <a: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Rechtsformen</a:t>
              </a:r>
              <a:endPara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9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Rechtsformen</a:t>
            </a:r>
            <a:endParaRPr lang="de-DE" dirty="0"/>
          </a:p>
        </p:txBody>
      </p:sp>
      <p:graphicFrame>
        <p:nvGraphicFramePr>
          <p:cNvPr id="6" name="Tabelle 5" descr="Text" title="Rechtsforme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9331"/>
              </p:ext>
            </p:extLst>
          </p:nvPr>
        </p:nvGraphicFramePr>
        <p:xfrm>
          <a:off x="251520" y="1484784"/>
          <a:ext cx="8407400" cy="3960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7222"/>
                <a:gridCol w="6040178"/>
              </a:tblGrid>
              <a:tr h="34819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Rechtsform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Spezifische Vor-/ Nachteile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35" marB="45735"/>
                </a:tc>
              </a:tr>
              <a:tr h="1118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Genossenschaft</a:t>
                      </a:r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Vorteile: Mind. 3 Gründungsmitglieder, jedes Mitglied hat eine Stimme, weitgehende Selbstbestimmung</a:t>
                      </a:r>
                      <a:r>
                        <a:rPr lang="de-DE" sz="1600" baseline="0" dirty="0" smtClean="0"/>
                        <a:t> der Mitglieder, Nachteil: Höhere Kosten, aufwändigere Gründung</a:t>
                      </a:r>
                      <a:endParaRPr lang="de-DE" sz="1600" dirty="0" smtClean="0"/>
                    </a:p>
                  </a:txBody>
                  <a:tcPr marL="91450" marR="91450" marT="45735" marB="45735"/>
                </a:tc>
              </a:tr>
              <a:tr h="86070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Verein</a:t>
                      </a:r>
                      <a:endParaRPr lang="de-DE" sz="16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Vorteil: Mind. 7 Gründungsmitglieder, einfache Gründung, geringere Kosten, Nachteil: evtl. geringere Bindung</a:t>
                      </a:r>
                      <a:r>
                        <a:rPr lang="de-DE" sz="1600" baseline="0" dirty="0" smtClean="0"/>
                        <a:t> als bei Genossenschaften</a:t>
                      </a:r>
                      <a:endParaRPr lang="de-DE" sz="1600" dirty="0" smtClean="0"/>
                    </a:p>
                  </a:txBody>
                  <a:tcPr marL="91450" marR="91450" marT="45735" marB="45735"/>
                </a:tc>
              </a:tr>
              <a:tr h="86070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GmbH</a:t>
                      </a:r>
                      <a:endParaRPr lang="de-DE" sz="16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Vorteil: Kann auch von</a:t>
                      </a:r>
                      <a:r>
                        <a:rPr lang="de-DE" sz="1600" baseline="0" dirty="0" smtClean="0"/>
                        <a:t> einer Person gegründet werden, Stimmrecht nach Gesellschaftsanteilen, Nachteil: Nicht sinnvoll bei Zeitkonten</a:t>
                      </a:r>
                      <a:endParaRPr lang="de-DE" sz="1600" dirty="0"/>
                    </a:p>
                  </a:txBody>
                  <a:tcPr marL="91450" marR="91450" marT="45735" marB="45735"/>
                </a:tc>
              </a:tr>
              <a:tr h="77191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Andere Rechtsformen</a:t>
                      </a:r>
                      <a:endParaRPr lang="de-DE" sz="16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Nachteil: persönliche Haftung bei Personengesellschaften, keine Gemeinnützigkeit</a:t>
                      </a:r>
                      <a:endParaRPr lang="de-DE" sz="1600" dirty="0"/>
                    </a:p>
                  </a:txBody>
                  <a:tcPr marL="91450" marR="91450" marT="45735" marB="45735"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 bwMode="auto">
          <a:xfrm>
            <a:off x="323527" y="5589241"/>
            <a:ext cx="8352929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50000"/>
              </a:lnSpc>
            </a:pP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</a:rPr>
              <a:t>    Sinnvoll</a:t>
            </a:r>
            <a:r>
              <a:rPr lang="de-DE" altLang="de-DE" sz="2000" dirty="0">
                <a:solidFill>
                  <a:schemeClr val="bg1"/>
                </a:solidFill>
              </a:rPr>
              <a:t>: Gemeinnützigkeit </a:t>
            </a:r>
            <a:r>
              <a:rPr lang="de-DE" altLang="de-DE" sz="1400" dirty="0">
                <a:solidFill>
                  <a:schemeClr val="bg1"/>
                </a:solidFill>
              </a:rPr>
              <a:t>(Zweck muss gemeinnützig, mildtätig oder kirchlich sein)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6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Überschrift" title="Organis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4" name="Textfeld 3" descr="Überschrift" title="Rechtsform"/>
          <p:cNvSpPr txBox="1"/>
          <p:nvPr/>
        </p:nvSpPr>
        <p:spPr>
          <a:xfrm>
            <a:off x="3851920" y="942389"/>
            <a:ext cx="500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Rechtsform</a:t>
            </a:r>
            <a:endParaRPr lang="de-DE" sz="2400" b="1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Diagramm 4" descr="Diagramm" title="Organisation"/>
          <p:cNvGraphicFramePr/>
          <p:nvPr>
            <p:extLst>
              <p:ext uri="{D42A27DB-BD31-4B8C-83A1-F6EECF244321}">
                <p14:modId xmlns:p14="http://schemas.microsoft.com/office/powerpoint/2010/main" val="1102786873"/>
              </p:ext>
            </p:extLst>
          </p:nvPr>
        </p:nvGraphicFramePr>
        <p:xfrm>
          <a:off x="251520" y="1680374"/>
          <a:ext cx="78938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191899" y="4869160"/>
            <a:ext cx="231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z.B. nicht-eingetragene Vereine, Initiativen, kirchliche Anbindung</a:t>
            </a:r>
            <a:endParaRPr lang="de-DE" sz="1100" dirty="0"/>
          </a:p>
        </p:txBody>
      </p:sp>
      <p:cxnSp>
        <p:nvCxnSpPr>
          <p:cNvPr id="9" name="Gerade Verbindung mit Pfeil 8" descr="Diagramm" title="Rechtsreform"/>
          <p:cNvCxnSpPr/>
          <p:nvPr/>
        </p:nvCxnSpPr>
        <p:spPr bwMode="auto">
          <a:xfrm flipH="1">
            <a:off x="2953048" y="1680374"/>
            <a:ext cx="864096" cy="39604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23" name="Gruppieren 22" descr="Überschrift" title="Ergebnisse des Forschungsprojektes"/>
          <p:cNvGrpSpPr/>
          <p:nvPr/>
        </p:nvGrpSpPr>
        <p:grpSpPr>
          <a:xfrm>
            <a:off x="614642" y="98072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 descr="Überschrift" title="3 Ergebnisse des Forschungsprojektes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" name="Gruppieren 16" descr="Überschrift" title="zu 3 4. Formen der Anerkennung"/>
          <p:cNvGrpSpPr/>
          <p:nvPr/>
        </p:nvGrpSpPr>
        <p:grpSpPr>
          <a:xfrm>
            <a:off x="1544867" y="2576680"/>
            <a:ext cx="7290760" cy="720000"/>
            <a:chOff x="611560" y="1764898"/>
            <a:chExt cx="7290760" cy="7200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7" name="Rechteck 26" descr="Überschrift" title="4. Formen der Anerkennung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70C0"/>
                  </a:solidFill>
                </a:rPr>
                <a:t>4. </a:t>
              </a:r>
              <a: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Formen der Anerkennung</a:t>
              </a:r>
              <a:endPara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8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 descr="Überschirft" title="System der Anerkennu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der Anerkennung</a:t>
            </a:r>
            <a:br>
              <a:rPr lang="de-DE" dirty="0"/>
            </a:br>
            <a:endParaRPr lang="de-DE" dirty="0"/>
          </a:p>
        </p:txBody>
      </p:sp>
      <p:sp>
        <p:nvSpPr>
          <p:cNvPr id="32" name="Inhaltsplatzhalter 31" descr="Diagramm" title="System der Anerkennun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1" name="Gruppieren 30" title="1 Angebot"/>
          <p:cNvGrpSpPr>
            <a:grpSpLocks noChangeAspect="1"/>
          </p:cNvGrpSpPr>
          <p:nvPr/>
        </p:nvGrpSpPr>
        <p:grpSpPr>
          <a:xfrm>
            <a:off x="557464" y="1969023"/>
            <a:ext cx="7843155" cy="3093361"/>
            <a:chOff x="61084" y="1877352"/>
            <a:chExt cx="8912676" cy="3515183"/>
          </a:xfrm>
        </p:grpSpPr>
        <p:sp>
          <p:nvSpPr>
            <p:cNvPr id="34" name="Textfeld 33" descr="Grafik" title="6 Mitglied A"/>
            <p:cNvSpPr txBox="1"/>
            <p:nvPr/>
          </p:nvSpPr>
          <p:spPr>
            <a:xfrm>
              <a:off x="585875" y="2314491"/>
              <a:ext cx="1224135" cy="580430"/>
            </a:xfrm>
            <a:prstGeom prst="roundRect">
              <a:avLst/>
            </a:prstGeom>
            <a:ln>
              <a:solidFill>
                <a:srgbClr val="C11F1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MITGLIED 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A*</a:t>
              </a:r>
              <a:endPara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Gekrümmte Verbindung 34"/>
            <p:cNvCxnSpPr>
              <a:stCxn id="34" idx="0"/>
            </p:cNvCxnSpPr>
            <p:nvPr/>
          </p:nvCxnSpPr>
          <p:spPr bwMode="auto">
            <a:xfrm rot="16200000" flipH="1">
              <a:off x="1200644" y="2311790"/>
              <a:ext cx="908995" cy="914398"/>
            </a:xfrm>
            <a:prstGeom prst="curvedConnector4">
              <a:avLst>
                <a:gd name="adj1" fmla="val -28578"/>
                <a:gd name="adj2" fmla="val 83468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Abgerundetes Rechteck 35" title="Koordinierungsstelle der Sengeno"/>
            <p:cNvSpPr/>
            <p:nvPr/>
          </p:nvSpPr>
          <p:spPr>
            <a:xfrm>
              <a:off x="3198733" y="3451207"/>
              <a:ext cx="2742856" cy="819665"/>
            </a:xfrm>
            <a:prstGeom prst="roundRect">
              <a:avLst/>
            </a:prstGeom>
            <a:noFill/>
            <a:ln>
              <a:solidFill>
                <a:srgbClr val="C11F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KOORDINIERUNGSSTELLE</a:t>
              </a:r>
            </a:p>
            <a:p>
              <a:pPr algn="ctr"/>
              <a:r>
                <a:rPr lang="de-DE" sz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SENGENO</a:t>
              </a:r>
              <a:endParaRPr lang="de-DE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 title=" 4Mitglied B*"/>
            <p:cNvSpPr txBox="1"/>
            <p:nvPr/>
          </p:nvSpPr>
          <p:spPr>
            <a:xfrm>
              <a:off x="7317613" y="2304428"/>
              <a:ext cx="1224135" cy="580430"/>
            </a:xfrm>
            <a:prstGeom prst="roundRect">
              <a:avLst/>
            </a:prstGeom>
            <a:ln>
              <a:solidFill>
                <a:srgbClr val="C11F1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MITGLIED 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B*</a:t>
              </a:r>
              <a:endPara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Gewinkelte Verbindung 37"/>
            <p:cNvCxnSpPr>
              <a:stCxn id="34" idx="2"/>
              <a:endCxn id="36" idx="1"/>
            </p:cNvCxnSpPr>
            <p:nvPr/>
          </p:nvCxnSpPr>
          <p:spPr>
            <a:xfrm rot="16200000" flipH="1">
              <a:off x="1715278" y="2377584"/>
              <a:ext cx="966119" cy="2000790"/>
            </a:xfrm>
            <a:prstGeom prst="bentConnector2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winkelte Verbindung 39"/>
            <p:cNvCxnSpPr>
              <a:stCxn id="37" idx="2"/>
              <a:endCxn id="36" idx="3"/>
            </p:cNvCxnSpPr>
            <p:nvPr/>
          </p:nvCxnSpPr>
          <p:spPr>
            <a:xfrm rot="5400000">
              <a:off x="6447544" y="2378902"/>
              <a:ext cx="976182" cy="1988093"/>
            </a:xfrm>
            <a:prstGeom prst="bentConnector2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 title="Bietet Hilfe an"/>
            <p:cNvSpPr txBox="1"/>
            <p:nvPr/>
          </p:nvSpPr>
          <p:spPr>
            <a:xfrm>
              <a:off x="477861" y="3022185"/>
              <a:ext cx="1440159" cy="348258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Bietet Hilfe an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3" title="Benötigte Hilfe"/>
            <p:cNvSpPr txBox="1"/>
            <p:nvPr/>
          </p:nvSpPr>
          <p:spPr>
            <a:xfrm>
              <a:off x="7209601" y="3022185"/>
              <a:ext cx="1440159" cy="348258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Benötigt Hilfe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Gewinkelte Verbindung 44"/>
            <p:cNvCxnSpPr>
              <a:stCxn id="34" idx="0"/>
              <a:endCxn id="37" idx="0"/>
            </p:cNvCxnSpPr>
            <p:nvPr/>
          </p:nvCxnSpPr>
          <p:spPr>
            <a:xfrm rot="5400000" flipH="1" flipV="1">
              <a:off x="4558782" y="-1056409"/>
              <a:ext cx="10063" cy="6731739"/>
            </a:xfrm>
            <a:prstGeom prst="bentConnector3">
              <a:avLst>
                <a:gd name="adj1" fmla="val 2681592"/>
              </a:avLst>
            </a:prstGeom>
            <a:ln w="19050">
              <a:solidFill>
                <a:srgbClr val="6F707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 title="3 Erbringung der Hilfe"/>
            <p:cNvSpPr txBox="1"/>
            <p:nvPr/>
          </p:nvSpPr>
          <p:spPr>
            <a:xfrm>
              <a:off x="3644709" y="1916833"/>
              <a:ext cx="2205756" cy="348258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Erbringung der Hilfe 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feld 46" title="2 Vermittlung der Hilfe"/>
            <p:cNvSpPr txBox="1"/>
            <p:nvPr/>
          </p:nvSpPr>
          <p:spPr>
            <a:xfrm>
              <a:off x="3585566" y="2860850"/>
              <a:ext cx="1969189" cy="348258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Vermittlung der Hilfe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 title="Guthaben-Gutschrift Mitglied A"/>
            <p:cNvSpPr txBox="1"/>
            <p:nvPr/>
          </p:nvSpPr>
          <p:spPr>
            <a:xfrm>
              <a:off x="323528" y="4579934"/>
              <a:ext cx="1857133" cy="812601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Guthaben-</a:t>
              </a:r>
              <a:r>
                <a:rPr lang="de-DE" sz="12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gutschrift</a:t>
              </a:r>
              <a:endPara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Mitglied A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 title="Guthaben-Abbuchung Mitglied B"/>
            <p:cNvSpPr txBox="1"/>
            <p:nvPr/>
          </p:nvSpPr>
          <p:spPr>
            <a:xfrm>
              <a:off x="6935635" y="4579934"/>
              <a:ext cx="1881978" cy="81260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C11F1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Guthaben-</a:t>
              </a:r>
              <a:r>
                <a:rPr lang="de-DE" sz="12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abbuchung</a:t>
              </a: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Mitglied B</a:t>
              </a:r>
            </a:p>
          </p:txBody>
        </p:sp>
        <p:sp>
          <p:nvSpPr>
            <p:cNvPr id="50" name="Textfeld 49" title="1 Nachfrage"/>
            <p:cNvSpPr txBox="1"/>
            <p:nvPr/>
          </p:nvSpPr>
          <p:spPr>
            <a:xfrm>
              <a:off x="6357896" y="3691862"/>
              <a:ext cx="1440159" cy="328910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endPara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1392262" y="3700071"/>
              <a:ext cx="1440159" cy="328910"/>
            </a:xfrm>
            <a:prstGeom prst="roundRect">
              <a:avLst/>
            </a:prstGeom>
            <a:solidFill>
              <a:srgbClr val="6F70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endPara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Gerade Verbindung mit Pfeil 51"/>
            <p:cNvCxnSpPr>
              <a:stCxn id="36" idx="0"/>
              <a:endCxn id="47" idx="2"/>
            </p:cNvCxnSpPr>
            <p:nvPr/>
          </p:nvCxnSpPr>
          <p:spPr>
            <a:xfrm flipH="1" flipV="1">
              <a:off x="4570160" y="3209108"/>
              <a:ext cx="1" cy="2420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winkelte Verbindung 52"/>
            <p:cNvCxnSpPr>
              <a:stCxn id="47" idx="0"/>
              <a:endCxn id="34" idx="3"/>
            </p:cNvCxnSpPr>
            <p:nvPr/>
          </p:nvCxnSpPr>
          <p:spPr>
            <a:xfrm rot="16200000" flipV="1">
              <a:off x="3062013" y="1352703"/>
              <a:ext cx="256144" cy="2760150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winkelte Verbindung 53"/>
            <p:cNvCxnSpPr>
              <a:stCxn id="47" idx="0"/>
              <a:endCxn id="37" idx="1"/>
            </p:cNvCxnSpPr>
            <p:nvPr/>
          </p:nvCxnSpPr>
          <p:spPr>
            <a:xfrm rot="5400000" flipH="1" flipV="1">
              <a:off x="5810783" y="1354020"/>
              <a:ext cx="266207" cy="2747453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winkelte Verbindung 54"/>
            <p:cNvCxnSpPr>
              <a:stCxn id="37" idx="3"/>
              <a:endCxn id="49" idx="3"/>
            </p:cNvCxnSpPr>
            <p:nvPr/>
          </p:nvCxnSpPr>
          <p:spPr>
            <a:xfrm>
              <a:off x="8541749" y="2594643"/>
              <a:ext cx="275865" cy="2391592"/>
            </a:xfrm>
            <a:prstGeom prst="bentConnector3">
              <a:avLst>
                <a:gd name="adj1" fmla="val 194167"/>
              </a:avLst>
            </a:prstGeom>
            <a:ln>
              <a:solidFill>
                <a:srgbClr val="C11F17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feld 55" title="5 Verwaltungspauschale"/>
            <p:cNvSpPr txBox="1"/>
            <p:nvPr/>
          </p:nvSpPr>
          <p:spPr>
            <a:xfrm>
              <a:off x="4506995" y="4699279"/>
              <a:ext cx="1850900" cy="328910"/>
            </a:xfrm>
            <a:prstGeom prst="roundRect">
              <a:avLst/>
            </a:prstGeom>
            <a:solidFill>
              <a:srgbClr val="C11F1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Verwaltungspauschale</a:t>
              </a:r>
              <a:endPara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Gewinkelte Verbindung 56"/>
            <p:cNvCxnSpPr>
              <a:stCxn id="48" idx="1"/>
              <a:endCxn id="34" idx="1"/>
            </p:cNvCxnSpPr>
            <p:nvPr/>
          </p:nvCxnSpPr>
          <p:spPr>
            <a:xfrm rot="10800000" flipH="1">
              <a:off x="323527" y="2604705"/>
              <a:ext cx="262347" cy="2381530"/>
            </a:xfrm>
            <a:prstGeom prst="bentConnector3">
              <a:avLst>
                <a:gd name="adj1" fmla="val -99019"/>
              </a:avLst>
            </a:prstGeom>
            <a:ln>
              <a:solidFill>
                <a:srgbClr val="C11F1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6" idx="0"/>
            </p:cNvCxnSpPr>
            <p:nvPr/>
          </p:nvCxnSpPr>
          <p:spPr>
            <a:xfrm flipV="1">
              <a:off x="5432445" y="4270871"/>
              <a:ext cx="1" cy="42840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winkelte Verbindung 58"/>
            <p:cNvCxnSpPr>
              <a:stCxn id="49" idx="2"/>
              <a:endCxn id="56" idx="2"/>
            </p:cNvCxnSpPr>
            <p:nvPr/>
          </p:nvCxnSpPr>
          <p:spPr>
            <a:xfrm rot="5400000" flipH="1">
              <a:off x="6472362" y="3988272"/>
              <a:ext cx="364345" cy="2444180"/>
            </a:xfrm>
            <a:prstGeom prst="bentConnector3">
              <a:avLst>
                <a:gd name="adj1" fmla="val -71298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winkelte Verbindung 59"/>
            <p:cNvCxnSpPr/>
            <p:nvPr/>
          </p:nvCxnSpPr>
          <p:spPr>
            <a:xfrm rot="10800000" flipV="1">
              <a:off x="2121303" y="4270867"/>
              <a:ext cx="1773657" cy="715367"/>
            </a:xfrm>
            <a:prstGeom prst="bentConnector3">
              <a:avLst>
                <a:gd name="adj1" fmla="val -4516"/>
              </a:avLst>
            </a:prstGeom>
            <a:ln>
              <a:solidFill>
                <a:srgbClr val="C11F1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/>
            <p:cNvSpPr/>
            <p:nvPr/>
          </p:nvSpPr>
          <p:spPr>
            <a:xfrm>
              <a:off x="1268139" y="3700071"/>
              <a:ext cx="324000" cy="3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7572148" y="3703380"/>
              <a:ext cx="324000" cy="3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3313820" y="2824880"/>
              <a:ext cx="420230" cy="38422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3491877" y="1877352"/>
              <a:ext cx="357425" cy="38773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8649760" y="2419368"/>
              <a:ext cx="324000" cy="3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4213920" y="4681999"/>
              <a:ext cx="364091" cy="36347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61084" y="2409768"/>
              <a:ext cx="324000" cy="3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840557" y="5752802"/>
            <a:ext cx="576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Mitglieder zahlen Mitgliedsbeitrag an die Seniorengenossenschaft</a:t>
            </a:r>
            <a:endParaRPr lang="de-DE" sz="14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DZA Berlin – 12. Mai 2016 | Prof. Dr. Doris Rosenkranz  | www.nachbar-plus.de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1F4E1BF1-CE1F-4FE8-8944-1670E26F69DB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4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94213" y="1196752"/>
            <a:ext cx="8640000" cy="57467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Seniorengenossenschaften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6832" y="1069281"/>
            <a:ext cx="8157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endParaRPr lang="de-DE" sz="2400" b="1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Bayerisches Staatsministerium für Arbeit und Soziales, Frauen und Integration (StMAS) – </a:t>
            </a:r>
            <a:br>
              <a:rPr lang="de-DE" sz="2400" dirty="0" smtClean="0"/>
            </a:br>
            <a:r>
              <a:rPr lang="de-DE" sz="2400" b="1" dirty="0" smtClean="0"/>
              <a:t>Wegweiser Seniorengenossenschaften </a:t>
            </a:r>
            <a:r>
              <a:rPr lang="de-DE" sz="2400" dirty="0" smtClean="0"/>
              <a:t>(</a:t>
            </a:r>
            <a:r>
              <a:rPr lang="de-DE" sz="2000" dirty="0" smtClean="0"/>
              <a:t>2013-2014)</a:t>
            </a:r>
            <a:br>
              <a:rPr lang="de-DE" sz="20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	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914814" y="327267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Seniorengenossenschaften (2013-2016)</a:t>
            </a:r>
            <a:endParaRPr lang="de-DE"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BMBF_Logo_zugesch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149080"/>
            <a:ext cx="2736304" cy="1728193"/>
          </a:xfrm>
        </p:spPr>
      </p:pic>
      <p:sp>
        <p:nvSpPr>
          <p:cNvPr id="2" name="Textfeld 1"/>
          <p:cNvSpPr txBox="1"/>
          <p:nvPr/>
        </p:nvSpPr>
        <p:spPr>
          <a:xfrm>
            <a:off x="4499992" y="4516379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www.seniorengenossenschaft.info</a:t>
            </a:r>
            <a:br>
              <a:rPr lang="de-DE" sz="2000" b="1" dirty="0" smtClean="0"/>
            </a:br>
            <a:r>
              <a:rPr lang="de-DE" sz="2000" b="1" dirty="0" smtClean="0"/>
              <a:t>www.nachbar-plus.de</a:t>
            </a:r>
            <a:endParaRPr lang="de-DE" sz="2000" b="1" dirty="0"/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err="1" smtClean="0"/>
              <a:t>Consozial</a:t>
            </a:r>
            <a:r>
              <a:rPr lang="de-DE" dirty="0" smtClean="0"/>
              <a:t> Nürnberg – 26. Oktober 2016 | Prof. Dr. Doris Rosenkranz  | www.nachbar-plus.de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fld id="{93FAADE6-BA98-4765-B3CD-771645FA674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4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Modelle der Anerkennung  (Konvertierung)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de-DE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DE" sz="2400" dirty="0" smtClean="0"/>
              <a:t>Ausschließliche Abrechnung über </a:t>
            </a:r>
            <a:r>
              <a:rPr lang="de-DE" sz="2400" dirty="0" smtClean="0">
                <a:solidFill>
                  <a:srgbClr val="00B050"/>
                </a:solidFill>
              </a:rPr>
              <a:t>Geldleistungen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DE" sz="2400" dirty="0" smtClean="0"/>
              <a:t>Abrechnung über </a:t>
            </a:r>
            <a:r>
              <a:rPr lang="de-DE" sz="2400" dirty="0" smtClean="0">
                <a:solidFill>
                  <a:srgbClr val="3333FF"/>
                </a:solidFill>
              </a:rPr>
              <a:t>Zeitkonten</a:t>
            </a:r>
            <a:r>
              <a:rPr lang="de-DE" sz="2400" dirty="0" smtClean="0"/>
              <a:t> in Verbindung mit </a:t>
            </a:r>
            <a:r>
              <a:rPr lang="de-DE" sz="2400" dirty="0" smtClean="0">
                <a:solidFill>
                  <a:srgbClr val="00B050"/>
                </a:solidFill>
              </a:rPr>
              <a:t>Geldleistungen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DE" sz="2400" dirty="0" smtClean="0"/>
              <a:t>Ausschließliche </a:t>
            </a:r>
            <a:r>
              <a:rPr lang="de-DE" sz="2400" dirty="0"/>
              <a:t>Abrechnung über </a:t>
            </a:r>
            <a:r>
              <a:rPr lang="de-DE" sz="2400" dirty="0">
                <a:solidFill>
                  <a:srgbClr val="3333FF"/>
                </a:solidFill>
              </a:rPr>
              <a:t>Zeitkonten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DE" sz="2400" dirty="0" smtClean="0"/>
              <a:t>Abrechnung über </a:t>
            </a:r>
            <a:r>
              <a:rPr lang="de-DE" sz="2400" dirty="0" smtClean="0">
                <a:solidFill>
                  <a:srgbClr val="7030A0"/>
                </a:solidFill>
              </a:rPr>
              <a:t>Punktekonten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de-DE" sz="2400" dirty="0">
              <a:solidFill>
                <a:srgbClr val="7030A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i="1" dirty="0" smtClean="0"/>
              <a:t>Mischformen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2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9" name="Titel 8" descr="Überschrift" title="Formen der Anerkennung"/>
          <p:cNvSpPr>
            <a:spLocks noGrp="1"/>
          </p:cNvSpPr>
          <p:nvPr>
            <p:ph type="title" idx="4294967295"/>
          </p:nvPr>
        </p:nvSpPr>
        <p:spPr>
          <a:xfrm>
            <a:off x="611560" y="981075"/>
            <a:ext cx="8029203" cy="574675"/>
          </a:xfrm>
        </p:spPr>
        <p:txBody>
          <a:bodyPr/>
          <a:lstStyle/>
          <a:p>
            <a:pPr lvl="0"/>
            <a:r>
              <a:rPr lang="de-DE" dirty="0" smtClean="0"/>
              <a:t>Formen der Anerkennung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 descr="Mehrfachantworten möglich" title="Formen der Anerkennung"/>
          <p:cNvSpPr txBox="1"/>
          <p:nvPr/>
        </p:nvSpPr>
        <p:spPr>
          <a:xfrm>
            <a:off x="4355976" y="5805264"/>
            <a:ext cx="2315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Mehrfachantworten möglich</a:t>
            </a:r>
            <a:endParaRPr lang="de-DE" sz="1100" dirty="0"/>
          </a:p>
        </p:txBody>
      </p:sp>
      <p:pic>
        <p:nvPicPr>
          <p:cNvPr id="1026" name="Picture 2" descr="Überschrift" title="Formen der Anerkenn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7016"/>
            <a:ext cx="8011740" cy="441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23" name="Gruppieren 22" descr="5. Wünsche &amp; Erwartungen&#10;Ergebnisse der bevölkerungsrepräsentativen Befragung Ingolstadt" title="3 Ergebnisse des Forschungsprojektes"/>
          <p:cNvGrpSpPr/>
          <p:nvPr/>
        </p:nvGrpSpPr>
        <p:grpSpPr>
          <a:xfrm>
            <a:off x="614642" y="980728"/>
            <a:ext cx="7290760" cy="720000"/>
            <a:chOff x="611560" y="1764898"/>
            <a:chExt cx="7290760" cy="720000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50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" name="Gruppieren 16" descr="Text" title="5. Wünsche &amp; Erwartungen"/>
          <p:cNvGrpSpPr/>
          <p:nvPr/>
        </p:nvGrpSpPr>
        <p:grpSpPr>
          <a:xfrm>
            <a:off x="1544867" y="2576680"/>
            <a:ext cx="7290760" cy="2004448"/>
            <a:chOff x="611560" y="1764898"/>
            <a:chExt cx="7290760" cy="2004448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7" name="Rechteck 26" descr="Text" title="5. Wünsche &amp; Erwartungen"/>
            <p:cNvSpPr/>
            <p:nvPr/>
          </p:nvSpPr>
          <p:spPr bwMode="auto">
            <a:xfrm>
              <a:off x="1781640" y="1764898"/>
              <a:ext cx="6120680" cy="20044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70C0"/>
                  </a:solidFill>
                </a:rPr>
                <a:t>5. </a:t>
              </a:r>
              <a: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Wünsche &amp; Erwartungen</a:t>
              </a:r>
              <a:b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de-DE" sz="2400" b="1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   </a:t>
              </a:r>
              <a:r>
                <a:rPr lang="de-DE" sz="1800" b="1" dirty="0" smtClean="0">
                  <a:solidFill>
                    <a:schemeClr val="bg1">
                      <a:lumMod val="6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Ergebnisse der bevölkerungsrepräsentativen</a:t>
              </a:r>
              <a:br>
                <a:rPr lang="de-DE" sz="1800" b="1" dirty="0" smtClean="0">
                  <a:solidFill>
                    <a:schemeClr val="bg1">
                      <a:lumMod val="6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de-DE" sz="1800" b="1" dirty="0" smtClean="0">
                  <a:solidFill>
                    <a:schemeClr val="bg1">
                      <a:lumMod val="6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    Befragung Ingolstadt</a:t>
              </a:r>
              <a:endPara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92088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Wünsche im Alter</a:t>
            </a:r>
            <a:endParaRPr lang="de-DE" sz="2800" b="1" dirty="0"/>
          </a:p>
        </p:txBody>
      </p:sp>
      <p:graphicFrame>
        <p:nvGraphicFramePr>
          <p:cNvPr id="6" name="Diagramm 5" descr="Diagramm" title="Wünsche im Alter"/>
          <p:cNvGraphicFramePr/>
          <p:nvPr>
            <p:extLst>
              <p:ext uri="{D42A27DB-BD31-4B8C-83A1-F6EECF244321}">
                <p14:modId xmlns:p14="http://schemas.microsoft.com/office/powerpoint/2010/main" val="3581740171"/>
              </p:ext>
            </p:extLst>
          </p:nvPr>
        </p:nvGraphicFramePr>
        <p:xfrm>
          <a:off x="107504" y="692696"/>
          <a:ext cx="8928992" cy="61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AADE6-BA98-4765-B3CD-771645FA674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252000" y="116632"/>
            <a:ext cx="8640000" cy="936104"/>
          </a:xfrm>
        </p:spPr>
        <p:txBody>
          <a:bodyPr/>
          <a:lstStyle/>
          <a:p>
            <a:pPr lvl="0" eaLnBrk="0" hangingPunct="0"/>
            <a:r>
              <a:rPr lang="de-DE" sz="2000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Gründe für mögliches Engagement in </a:t>
            </a:r>
            <a:r>
              <a:rPr lang="de-DE" sz="2000" kern="12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de-DE" sz="2000" kern="12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Nachbarschaftshilfe </a:t>
            </a:r>
            <a:r>
              <a:rPr lang="de-DE" sz="2000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bzw. Seniorengenossenschaft</a:t>
            </a:r>
            <a:br>
              <a:rPr lang="de-DE" sz="2000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endParaRPr lang="de-DE" dirty="0"/>
          </a:p>
        </p:txBody>
      </p:sp>
      <p:graphicFrame>
        <p:nvGraphicFramePr>
          <p:cNvPr id="6" name="Diagramm 5" descr="Diagramm" title="Gründe für mögliches Engagement in Nachbarschaftshilfe bzw. Seniorengenossenschaft"/>
          <p:cNvGraphicFramePr/>
          <p:nvPr>
            <p:extLst>
              <p:ext uri="{D42A27DB-BD31-4B8C-83A1-F6EECF244321}">
                <p14:modId xmlns:p14="http://schemas.microsoft.com/office/powerpoint/2010/main" val="2952807454"/>
              </p:ext>
            </p:extLst>
          </p:nvPr>
        </p:nvGraphicFramePr>
        <p:xfrm>
          <a:off x="107504" y="620688"/>
          <a:ext cx="8685965" cy="594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Inhaltsplatzhalt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6381328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Angaben in Prozent, Mehrfachnennungen möglich</a:t>
            </a:r>
            <a:endParaRPr lang="de-DE" sz="11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AADE6-BA98-4765-B3CD-771645FA6743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Überschrift" title="Unterstützung geben"/>
          <p:cNvSpPr>
            <a:spLocks noGrp="1"/>
          </p:cNvSpPr>
          <p:nvPr>
            <p:ph type="title"/>
          </p:nvPr>
        </p:nvSpPr>
        <p:spPr>
          <a:xfrm>
            <a:off x="367190" y="116632"/>
            <a:ext cx="8229600" cy="792088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Unterstützung geben</a:t>
            </a:r>
            <a:endParaRPr lang="de-DE" sz="2800" b="1" dirty="0"/>
          </a:p>
        </p:txBody>
      </p:sp>
      <p:graphicFrame>
        <p:nvGraphicFramePr>
          <p:cNvPr id="3" name="Diagramm 2" descr="Diagramm" title="Interesse, Unterstützung zu geben "/>
          <p:cNvGraphicFramePr/>
          <p:nvPr>
            <p:extLst>
              <p:ext uri="{D42A27DB-BD31-4B8C-83A1-F6EECF244321}">
                <p14:modId xmlns:p14="http://schemas.microsoft.com/office/powerpoint/2010/main" val="3698704649"/>
              </p:ext>
            </p:extLst>
          </p:nvPr>
        </p:nvGraphicFramePr>
        <p:xfrm>
          <a:off x="179512" y="1257728"/>
          <a:ext cx="4050450" cy="446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feld 16" descr="Überschirft" title="Kein Interesse - Günde"/>
          <p:cNvSpPr txBox="1"/>
          <p:nvPr/>
        </p:nvSpPr>
        <p:spPr>
          <a:xfrm>
            <a:off x="5175071" y="980728"/>
            <a:ext cx="2929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smtClean="0"/>
              <a:t>Kein Interesse - Gründe</a:t>
            </a:r>
            <a:endParaRPr lang="de-DE" sz="1600" b="1" i="1" dirty="0"/>
          </a:p>
        </p:txBody>
      </p:sp>
      <p:cxnSp>
        <p:nvCxnSpPr>
          <p:cNvPr id="9" name="Gerade Verbindung 8" descr="Diagramm" title="Unterstützung geben"/>
          <p:cNvCxnSpPr/>
          <p:nvPr/>
        </p:nvCxnSpPr>
        <p:spPr>
          <a:xfrm flipV="1">
            <a:off x="2681789" y="1484784"/>
            <a:ext cx="2970331" cy="10801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m 4" title="Diagramm"/>
          <p:cNvGraphicFramePr/>
          <p:nvPr>
            <p:extLst>
              <p:ext uri="{D42A27DB-BD31-4B8C-83A1-F6EECF244321}">
                <p14:modId xmlns:p14="http://schemas.microsoft.com/office/powerpoint/2010/main" val="2768423577"/>
              </p:ext>
            </p:extLst>
          </p:nvPr>
        </p:nvGraphicFramePr>
        <p:xfrm>
          <a:off x="4139953" y="1165394"/>
          <a:ext cx="4527504" cy="464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Gerade Verbindung 9" descr="Diagramm" title="Unterstützung geben"/>
          <p:cNvCxnSpPr/>
          <p:nvPr/>
        </p:nvCxnSpPr>
        <p:spPr>
          <a:xfrm>
            <a:off x="2267744" y="4437112"/>
            <a:ext cx="3600400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 descr="Diagramm" title="Sonstiges: &quot;zu alt&quot;, &quot;voll berufstätig&quot; etc."/>
          <p:cNvSpPr txBox="1"/>
          <p:nvPr/>
        </p:nvSpPr>
        <p:spPr>
          <a:xfrm>
            <a:off x="4086975" y="566124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Sonstiges: „zu alt“, „voll berufstätig“ etc.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75071" y="6004738"/>
            <a:ext cx="2747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Mehrfachnennungen möglich</a:t>
            </a:r>
            <a:endParaRPr lang="de-DE" sz="1100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AADE6-BA98-4765-B3CD-771645FA674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2000" y="908720"/>
            <a:ext cx="8640000" cy="648072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de-DE" sz="2800" b="0" dirty="0">
                <a:solidFill>
                  <a:srgbClr val="3333CC"/>
                </a:solidFill>
                <a:ea typeface="+mn-ea"/>
                <a:cs typeface="+mn-cs"/>
              </a:rPr>
              <a:t>Veröffentlichungen</a:t>
            </a:r>
            <a:r>
              <a:rPr lang="de-DE" sz="2800" b="0" dirty="0">
                <a:solidFill>
                  <a:srgbClr val="000000"/>
                </a:solidFill>
                <a:ea typeface="+mn-ea"/>
                <a:cs typeface="+mn-cs"/>
              </a:rPr>
              <a:t> des BMBF-Projektes u.a.</a:t>
            </a:r>
            <a:br>
              <a:rPr lang="de-DE" sz="2800" b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Reader „Seniorengenossenschaften“</a:t>
            </a:r>
            <a:br>
              <a:rPr lang="de-DE" dirty="0" smtClean="0"/>
            </a:br>
            <a:r>
              <a:rPr lang="de-DE" dirty="0" err="1" smtClean="0"/>
              <a:t>Juventa</a:t>
            </a:r>
            <a:r>
              <a:rPr lang="de-DE" dirty="0" smtClean="0"/>
              <a:t> 2015 </a:t>
            </a:r>
          </a:p>
          <a:p>
            <a:r>
              <a:rPr lang="de-DE" dirty="0" smtClean="0"/>
              <a:t>Ergebnisse, </a:t>
            </a:r>
            <a:r>
              <a:rPr lang="de-DE" dirty="0" err="1" smtClean="0"/>
              <a:t>Juventa</a:t>
            </a:r>
            <a:r>
              <a:rPr lang="de-DE" dirty="0" smtClean="0"/>
              <a:t> 2017</a:t>
            </a:r>
          </a:p>
          <a:p>
            <a:r>
              <a:rPr lang="de-DE" dirty="0" smtClean="0"/>
              <a:t>Weitere Veröffentlichungen: Deutscher Verein, Akademie Ländlicher Raum Bayern etc. </a:t>
            </a:r>
          </a:p>
          <a:p>
            <a:r>
              <a:rPr lang="de-DE" dirty="0" smtClean="0"/>
              <a:t>Zweiter </a:t>
            </a:r>
            <a:r>
              <a:rPr lang="de-DE" dirty="0" err="1" smtClean="0"/>
              <a:t>Engagementbericht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3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Thesen aus den Ergebnissen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Seniorengenossenschaften </a:t>
            </a:r>
            <a:r>
              <a:rPr lang="de-DE" sz="2400" dirty="0"/>
              <a:t>sind</a:t>
            </a:r>
            <a:r>
              <a:rPr lang="de-DE" sz="2400" dirty="0" smtClean="0">
                <a:solidFill>
                  <a:srgbClr val="0070C0"/>
                </a:solidFill>
              </a:rPr>
              <a:t> ein Baustein </a:t>
            </a:r>
            <a:r>
              <a:rPr lang="de-DE" sz="2400" dirty="0" smtClean="0"/>
              <a:t>der Daseinsvorsorge</a:t>
            </a:r>
            <a:br>
              <a:rPr lang="de-DE" sz="2400" dirty="0" smtClean="0"/>
            </a:br>
            <a:r>
              <a:rPr lang="de-DE" sz="2400" dirty="0" smtClean="0"/>
              <a:t>nicht in Konkurrenz, sondern als Ergänzung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Anders geht es in der Zukunft nicht –&gt;  </a:t>
            </a:r>
            <a:r>
              <a:rPr lang="de-DE" sz="2400" dirty="0" smtClean="0">
                <a:solidFill>
                  <a:srgbClr val="0070C0"/>
                </a:solidFill>
              </a:rPr>
              <a:t>Multi-Stakeholder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0070C0"/>
                </a:solidFill>
              </a:rPr>
              <a:t>NAME </a:t>
            </a:r>
            <a:r>
              <a:rPr lang="de-DE" sz="2400" dirty="0" smtClean="0"/>
              <a:t>– mehr als Stilistik &amp; Rechtsform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Hoher Bedarf an Beratung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Bedarf an Anschubfinanzierung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Hoher Bedarf an </a:t>
            </a:r>
            <a:r>
              <a:rPr lang="de-DE" sz="2400" dirty="0" smtClean="0">
                <a:solidFill>
                  <a:srgbClr val="0070C0"/>
                </a:solidFill>
              </a:rPr>
              <a:t>Information</a:t>
            </a:r>
            <a:r>
              <a:rPr lang="de-DE" sz="2400" dirty="0" smtClean="0"/>
              <a:t> für „Gewinnung“ von Aktiven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70C0"/>
                </a:solidFill>
              </a:rPr>
              <a:t>Spannungsfeld Kommerzialisierung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2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Ende der Präsentation" title="Vielen Dank für Ihr Interess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 Interesse !</a:t>
            </a:r>
            <a:endParaRPr lang="de-DE" dirty="0"/>
          </a:p>
        </p:txBody>
      </p:sp>
      <p:sp>
        <p:nvSpPr>
          <p:cNvPr id="3" name="Inhaltsplatzhalter 2" descr="Adresse Frau Prof. Dr. Doris Rosenkranz" title="Kontakt"/>
          <p:cNvSpPr>
            <a:spLocks noGrp="1"/>
          </p:cNvSpPr>
          <p:nvPr>
            <p:ph idx="1"/>
          </p:nvPr>
        </p:nvSpPr>
        <p:spPr>
          <a:xfrm>
            <a:off x="971600" y="1628800"/>
            <a:ext cx="5832168" cy="4536033"/>
          </a:xfrm>
        </p:spPr>
        <p:txBody>
          <a:bodyPr/>
          <a:lstStyle/>
          <a:p>
            <a:pPr algn="r"/>
            <a:r>
              <a:rPr lang="de-DE" dirty="0" smtClean="0"/>
              <a:t>Kontakt:</a:t>
            </a:r>
          </a:p>
          <a:p>
            <a:pPr algn="r"/>
            <a:endParaRPr lang="de-DE" dirty="0" smtClean="0"/>
          </a:p>
          <a:p>
            <a:pPr algn="r">
              <a:spcBef>
                <a:spcPts val="600"/>
              </a:spcBef>
            </a:pPr>
            <a:r>
              <a:rPr lang="de-DE" dirty="0" smtClean="0"/>
              <a:t>Prof. Dr. Doris Rosenkranz </a:t>
            </a:r>
          </a:p>
          <a:p>
            <a:pPr algn="r">
              <a:spcBef>
                <a:spcPts val="600"/>
              </a:spcBef>
            </a:pPr>
            <a:r>
              <a:rPr lang="de-DE" dirty="0" smtClean="0"/>
              <a:t>Technische Hochschule Nürnberg </a:t>
            </a:r>
          </a:p>
          <a:p>
            <a:pPr algn="r">
              <a:spcBef>
                <a:spcPts val="600"/>
              </a:spcBef>
            </a:pPr>
            <a:r>
              <a:rPr lang="de-DE" dirty="0" smtClean="0"/>
              <a:t>Bahnhofstr. 87 </a:t>
            </a:r>
          </a:p>
          <a:p>
            <a:pPr algn="r">
              <a:spcBef>
                <a:spcPts val="600"/>
              </a:spcBef>
            </a:pPr>
            <a:r>
              <a:rPr lang="de-DE" dirty="0" smtClean="0"/>
              <a:t>90402 Nürnberg</a:t>
            </a:r>
          </a:p>
          <a:p>
            <a:pPr algn="r">
              <a:spcBef>
                <a:spcPts val="600"/>
              </a:spcBef>
            </a:pPr>
            <a:endParaRPr lang="de-DE" dirty="0" smtClean="0"/>
          </a:p>
          <a:p>
            <a:pPr algn="r"/>
            <a:r>
              <a:rPr lang="de-DE" dirty="0" smtClean="0">
                <a:hlinkClick r:id="rId3" tooltip="doris.rosenkranz@th-nuernberg.de"/>
              </a:rPr>
              <a:t>www.nachbar-plus.de</a:t>
            </a:r>
            <a:endParaRPr lang="de-DE" dirty="0"/>
          </a:p>
          <a:p>
            <a:pPr algn="r"/>
            <a:r>
              <a:rPr lang="de-DE" dirty="0" smtClean="0">
                <a:hlinkClick r:id="rId4"/>
              </a:rPr>
              <a:t>doris.rosenkranz@th-nuernberg.de</a:t>
            </a:r>
            <a:r>
              <a:rPr lang="de-DE" dirty="0" smtClean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836712"/>
            <a:ext cx="8640000" cy="574675"/>
          </a:xfrm>
        </p:spPr>
        <p:txBody>
          <a:bodyPr/>
          <a:lstStyle/>
          <a:p>
            <a:r>
              <a:rPr lang="de-DE" dirty="0" smtClean="0"/>
              <a:t>Aspekte des Betriebs einer Seniorengenossenschaft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9272"/>
            <a:ext cx="8892000" cy="4536033"/>
          </a:xfrm>
        </p:spPr>
        <p:txBody>
          <a:bodyPr/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Finanzierung und wirtschaftliche Aktivitäten </a:t>
            </a:r>
            <a:br>
              <a:rPr lang="de-DE" altLang="de-DE" sz="1600" b="1" dirty="0" smtClean="0"/>
            </a:br>
            <a:r>
              <a:rPr lang="de-DE" altLang="de-DE" sz="1600" dirty="0" smtClean="0"/>
              <a:t>(z.B. Ausstattung, Räumlichkeiten, Aufwand, laufende Kosten und langfristige Finanzierung, Wirtschaftsplan, Kalkulation, Kontoführung, Versicherungen …)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Organisation und Koordination</a:t>
            </a:r>
            <a:br>
              <a:rPr lang="de-DE" altLang="de-DE" sz="1600" b="1" dirty="0" smtClean="0"/>
            </a:br>
            <a:r>
              <a:rPr lang="de-DE" altLang="de-DE" sz="1600" b="1" dirty="0" smtClean="0"/>
              <a:t>(</a:t>
            </a:r>
            <a:r>
              <a:rPr lang="de-DE" altLang="de-DE" sz="1600" dirty="0" smtClean="0"/>
              <a:t>Interne Organisation, externe Organisation, Datenbank mit Helferinnen und Helfern sowie Hilfebedürftigen, Vermittlungsablauf, Umgang mit Kritik…)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Öffentlichkeitsarbeit</a:t>
            </a:r>
            <a:br>
              <a:rPr lang="de-DE" altLang="de-DE" sz="1600" b="1" dirty="0" smtClean="0"/>
            </a:br>
            <a:r>
              <a:rPr lang="de-DE" altLang="de-DE" sz="1600" b="1" dirty="0" smtClean="0"/>
              <a:t>(</a:t>
            </a:r>
            <a:r>
              <a:rPr lang="de-DE" altLang="de-DE" sz="1600" dirty="0" smtClean="0"/>
              <a:t>Zielgruppen, Allgemeine Werbung, gezielte Mitgliederwerbung…)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Kontrolle und Qualitätsmanagement</a:t>
            </a:r>
            <a:br>
              <a:rPr lang="de-DE" altLang="de-DE" sz="1600" b="1" dirty="0" smtClean="0"/>
            </a:br>
            <a:r>
              <a:rPr lang="de-DE" altLang="de-DE" sz="1600" b="1" dirty="0" smtClean="0"/>
              <a:t>(</a:t>
            </a:r>
            <a:r>
              <a:rPr lang="de-DE" altLang="de-DE" sz="1600" dirty="0" smtClean="0"/>
              <a:t>Zuständigkeiten in der Seniorengenossenschaft, interne Kontrolle, externe Kontrolle, Zufriedenheit der Mitglieder, Umgang mit Problemen…)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Beendigung der Mitgliedschaft und Auflösung der Seniorengenossenschaft </a:t>
            </a:r>
            <a:br>
              <a:rPr lang="de-DE" altLang="de-DE" sz="1600" b="1" dirty="0" smtClean="0"/>
            </a:br>
            <a:r>
              <a:rPr lang="de-DE" altLang="de-DE" sz="1600" dirty="0" smtClean="0"/>
              <a:t>(Vorzeichen: Schrumpfung oder Stagnation, Auflösung nach Rechtsform unterschiedlich, Gründe, Soziale Aspekte der Auflösung…)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b="1" dirty="0" smtClean="0"/>
              <a:t>Nachhaltigkeit und Evaluation</a:t>
            </a: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r>
              <a:rPr lang="de-DE" altLang="de-DE" sz="1600" dirty="0" smtClean="0"/>
              <a:t>(Kriterien zur Beurteilung der Nachhaltigkeit</a:t>
            </a:r>
            <a:r>
              <a:rPr lang="de-DE" altLang="de-DE" sz="1600" smtClean="0"/>
              <a:t>, </a:t>
            </a:r>
            <a:br>
              <a:rPr lang="de-DE" altLang="de-DE" sz="1600" smtClean="0"/>
            </a:br>
            <a:r>
              <a:rPr lang="de-DE" altLang="de-DE" sz="1600" smtClean="0"/>
              <a:t>Methoden für Nachhaltigkeit</a:t>
            </a:r>
            <a:r>
              <a:rPr lang="de-DE" altLang="de-DE" sz="1600" dirty="0" smtClean="0"/>
              <a:t>, Evaluation…)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3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pSp>
        <p:nvGrpSpPr>
          <p:cNvPr id="4" name="Gruppieren 3" descr="1. Ausgangsposition" title="Agenda"/>
          <p:cNvGrpSpPr/>
          <p:nvPr/>
        </p:nvGrpSpPr>
        <p:grpSpPr>
          <a:xfrm>
            <a:off x="611560" y="1484784"/>
            <a:ext cx="7290760" cy="720000"/>
            <a:chOff x="611560" y="1764898"/>
            <a:chExt cx="7290760" cy="720000"/>
          </a:xfrm>
        </p:grpSpPr>
        <p:sp>
          <p:nvSpPr>
            <p:cNvPr id="15" name="Rechteck 14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/>
                <a:t>Ausgangssituation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" name="Abgerundetes Rechteck 2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ieren 12" descr="2. Konzept der Seniorengenossenschaften" title="Agenda"/>
          <p:cNvGrpSpPr/>
          <p:nvPr/>
        </p:nvGrpSpPr>
        <p:grpSpPr>
          <a:xfrm>
            <a:off x="611560" y="2251968"/>
            <a:ext cx="7290760" cy="720000"/>
            <a:chOff x="611560" y="1764898"/>
            <a:chExt cx="7290760" cy="720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dirty="0"/>
                <a:t>Konzept der </a:t>
              </a:r>
              <a:r>
                <a:rPr lang="de-DE" sz="2400" dirty="0" smtClean="0"/>
                <a:t>Seniorengenossenschaften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uppieren 22" descr="3.Ergebnisse des Forschungsprojektes" title="Agenda"/>
          <p:cNvGrpSpPr/>
          <p:nvPr/>
        </p:nvGrpSpPr>
        <p:grpSpPr>
          <a:xfrm>
            <a:off x="614642" y="2971968"/>
            <a:ext cx="7290760" cy="720000"/>
            <a:chOff x="611560" y="1764898"/>
            <a:chExt cx="7290760" cy="720000"/>
          </a:xfrm>
        </p:grpSpPr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/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8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000" cy="936103"/>
          </a:xfrm>
        </p:spPr>
        <p:txBody>
          <a:bodyPr/>
          <a:lstStyle/>
          <a:p>
            <a:pPr lvl="0">
              <a:defRPr/>
            </a:pPr>
            <a:r>
              <a:rPr lang="de-DE" altLang="de-DE" kern="1200" dirty="0">
                <a:ea typeface="+mn-ea"/>
                <a:cs typeface="+mn-cs"/>
              </a:rPr>
              <a:t>Spannungsfeld Kommerzialisierung</a:t>
            </a:r>
            <a:r>
              <a:rPr lang="de-DE" altLang="de-DE" i="1" kern="1200" dirty="0">
                <a:ea typeface="+mn-ea"/>
                <a:cs typeface="+mn-cs"/>
              </a:rPr>
              <a:t/>
            </a:r>
            <a:br>
              <a:rPr lang="de-DE" altLang="de-DE" i="1" kern="1200" dirty="0"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19463" name="Textfeld 9" descr="Aufzählung" title="Spannungsfeld Kommerzialisierung"/>
          <p:cNvSpPr txBox="1">
            <a:spLocks noChangeArrowheads="1"/>
          </p:cNvSpPr>
          <p:nvPr/>
        </p:nvSpPr>
        <p:spPr bwMode="auto">
          <a:xfrm>
            <a:off x="827088" y="908050"/>
            <a:ext cx="7834312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Entlohnung für ehrenamtliche Tätigkeiten im Rahmen von „Seniorengenossenschaften“ in Form von Geldleistungen oder Zeitgutschriften bzw. Punkten.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/>
              <a:t>Frage der Auswirkungen auf den </a:t>
            </a:r>
            <a:r>
              <a:rPr lang="de-DE" altLang="de-DE" sz="2000" dirty="0" smtClean="0"/>
              <a:t>Ersten Arbeitsmarkt</a:t>
            </a:r>
            <a:r>
              <a:rPr lang="de-DE" altLang="de-DE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smtClean="0"/>
              <a:t>Frage </a:t>
            </a:r>
            <a:r>
              <a:rPr lang="de-DE" altLang="de-DE" sz="2000" dirty="0"/>
              <a:t>der grundsätzlichen Einschätzung der Auswirkungen einer Entlohnung für ehrenamtliche Tätigkeiten (</a:t>
            </a:r>
            <a:r>
              <a:rPr lang="de-DE" altLang="de-DE" sz="2000" i="1" dirty="0" smtClean="0"/>
              <a:t>Monetarisierung</a:t>
            </a:r>
            <a:r>
              <a:rPr lang="de-DE" altLang="de-DE" sz="2000" dirty="0" smtClean="0"/>
              <a:t>).</a:t>
            </a: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/>
              <a:t>Frage der zukünftigen Entwicklung im Zeichen des demografischen Wandels (zu erwartende größere Nachfrage nach ehrenamtlichen Leistungen bei gleichen oder sinkenden Leistungsgeberzahlen).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/>
              <a:t>Vorrangig: Sicherung der Lebensqualität</a:t>
            </a:r>
            <a:endParaRPr lang="de-DE" altLang="de-DE" sz="1800" dirty="0"/>
          </a:p>
        </p:txBody>
      </p:sp>
      <p:sp>
        <p:nvSpPr>
          <p:cNvPr id="2" name="Ellipse 1" descr="farbiger Punkt" title="Ellipse"/>
          <p:cNvSpPr/>
          <p:nvPr/>
        </p:nvSpPr>
        <p:spPr>
          <a:xfrm>
            <a:off x="521510" y="1842939"/>
            <a:ext cx="271425" cy="288032"/>
          </a:xfrm>
          <a:prstGeom prst="ellipse">
            <a:avLst/>
          </a:prstGeom>
          <a:solidFill>
            <a:srgbClr val="5C3A8A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 descr="farbiger Punkt " title="Ellipse"/>
          <p:cNvSpPr/>
          <p:nvPr/>
        </p:nvSpPr>
        <p:spPr>
          <a:xfrm>
            <a:off x="505637" y="3068960"/>
            <a:ext cx="271425" cy="288032"/>
          </a:xfrm>
          <a:prstGeom prst="ellipse">
            <a:avLst/>
          </a:prstGeom>
          <a:solidFill>
            <a:srgbClr val="5C3A8A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 descr="farbiger Punkt" title="Ellipse"/>
          <p:cNvSpPr/>
          <p:nvPr/>
        </p:nvSpPr>
        <p:spPr>
          <a:xfrm>
            <a:off x="514349" y="3717032"/>
            <a:ext cx="271425" cy="288032"/>
          </a:xfrm>
          <a:prstGeom prst="ellipse">
            <a:avLst/>
          </a:prstGeom>
          <a:solidFill>
            <a:srgbClr val="5C3A8A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 descr="farbiger Punkt" title="Ellipse"/>
          <p:cNvSpPr/>
          <p:nvPr/>
        </p:nvSpPr>
        <p:spPr>
          <a:xfrm>
            <a:off x="522324" y="4581128"/>
            <a:ext cx="271425" cy="288032"/>
          </a:xfrm>
          <a:prstGeom prst="ellipse">
            <a:avLst/>
          </a:prstGeom>
          <a:solidFill>
            <a:srgbClr val="5C3A8A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 descr="farbiger Punkt" title="Ellipse"/>
          <p:cNvSpPr/>
          <p:nvPr/>
        </p:nvSpPr>
        <p:spPr>
          <a:xfrm>
            <a:off x="524685" y="5801569"/>
            <a:ext cx="271425" cy="288032"/>
          </a:xfrm>
          <a:prstGeom prst="ellipse">
            <a:avLst/>
          </a:prstGeom>
          <a:solidFill>
            <a:srgbClr val="FF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pic>
        <p:nvPicPr>
          <p:cNvPr id="19482" name="Grafik 11" descr="Logo" title="Technische Hochschule Nü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14" y="6471443"/>
            <a:ext cx="1131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Grafik 10" descr="Logo" title="SILQUA Fachschulen forschen Soziale Innovationen für Lebensqualität im Al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71443"/>
            <a:ext cx="681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Grafik 9" descr="Logo" title="Bundesministerium für Bildung und Forsch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50" y="6377780"/>
            <a:ext cx="5730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4437" y="642366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F4E1BF1-CE1F-4FE8-8944-1670E26F69DB}" type="slidenum">
              <a:rPr lang="de-DE" sz="1000">
                <a:solidFill>
                  <a:srgbClr val="0070C0"/>
                </a:solidFill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3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0000"/>
                </a:solidFill>
                <a:ea typeface="+mn-ea"/>
                <a:cs typeface="+mn-cs"/>
              </a:rPr>
              <a:t>Der </a:t>
            </a:r>
            <a:r>
              <a:rPr lang="de-DE" b="0" dirty="0">
                <a:solidFill>
                  <a:srgbClr val="0070C0"/>
                </a:solidFill>
                <a:ea typeface="+mn-ea"/>
                <a:cs typeface="+mn-cs"/>
              </a:rPr>
              <a:t>NAME</a:t>
            </a:r>
            <a:endParaRPr lang="de-DE" dirty="0"/>
          </a:p>
        </p:txBody>
      </p:sp>
      <p:pic>
        <p:nvPicPr>
          <p:cNvPr id="6" name="Grafik 5" descr="Bild" title="Grafi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2132856"/>
            <a:ext cx="4980432" cy="360273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fld id="{93FAADE6-BA98-4765-B3CD-771645FA6743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4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Megaman</a:t>
            </a:r>
            <a:endParaRPr lang="de-DE" dirty="0"/>
          </a:p>
        </p:txBody>
      </p:sp>
      <p:pic>
        <p:nvPicPr>
          <p:cNvPr id="6" name="Grafik 5" descr="Bilder " title="Grafi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51449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Ausgangslage demographischer Wandel</a:t>
            </a:r>
            <a:endParaRPr lang="de-DE" dirty="0"/>
          </a:p>
        </p:txBody>
      </p:sp>
      <p:pic>
        <p:nvPicPr>
          <p:cNvPr id="1027" name="Picture 3" descr="Diagramm" title="Ausgangslage demographischer Wandel 20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1585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 title="Altersaufbau 2014"/>
          <p:cNvSpPr/>
          <p:nvPr/>
        </p:nvSpPr>
        <p:spPr bwMode="auto">
          <a:xfrm>
            <a:off x="107504" y="3174980"/>
            <a:ext cx="4536504" cy="13681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Diagramm" title="Ausgangslage demographischer Wandel 2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09545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 descr="Ellipse" title="Altersaufbau 2050"/>
          <p:cNvSpPr/>
          <p:nvPr/>
        </p:nvSpPr>
        <p:spPr bwMode="auto">
          <a:xfrm>
            <a:off x="5004048" y="2060848"/>
            <a:ext cx="3384376" cy="13681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grpSp>
        <p:nvGrpSpPr>
          <p:cNvPr id="23" name="Gruppieren 22" descr="kein Text" title="Ergebnisse des Forschungsprojektes "/>
          <p:cNvGrpSpPr/>
          <p:nvPr/>
        </p:nvGrpSpPr>
        <p:grpSpPr>
          <a:xfrm>
            <a:off x="614642" y="2971968"/>
            <a:ext cx="7290760" cy="720000"/>
            <a:chOff x="611560" y="1764898"/>
            <a:chExt cx="7290760" cy="720000"/>
          </a:xfrm>
        </p:grpSpPr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Ergebnisse des 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ieren 12" descr="kein Text" title="Konzept der Seniorengenossenschaften "/>
          <p:cNvGrpSpPr/>
          <p:nvPr/>
        </p:nvGrpSpPr>
        <p:grpSpPr>
          <a:xfrm>
            <a:off x="611560" y="2251968"/>
            <a:ext cx="7290760" cy="720000"/>
            <a:chOff x="611560" y="1764898"/>
            <a:chExt cx="7290760" cy="720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Konzept der </a:t>
              </a:r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Seniorengenossenschaften</a:t>
              </a:r>
              <a:endParaRPr lang="de-DE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pieren 3" descr="folgender Text" title="1. Ausgangspositon"/>
          <p:cNvGrpSpPr/>
          <p:nvPr/>
        </p:nvGrpSpPr>
        <p:grpSpPr>
          <a:xfrm>
            <a:off x="611560" y="1484784"/>
            <a:ext cx="7290760" cy="720000"/>
            <a:chOff x="611560" y="1764898"/>
            <a:chExt cx="7290760" cy="720000"/>
          </a:xfrm>
        </p:grpSpPr>
        <p:sp>
          <p:nvSpPr>
            <p:cNvPr id="15" name="Rechteck 14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/>
                <a:t>Ausgangssituation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" name="Abgerundetes Rechteck 2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r>
              <a:rPr lang="de-DE" altLang="de-DE" dirty="0">
                <a:ea typeface="+mn-ea"/>
                <a:cs typeface="+mn-cs"/>
              </a:rPr>
              <a:t>Charakteristika Privater Lebensführung</a:t>
            </a:r>
            <a:br>
              <a:rPr lang="de-DE" altLang="de-DE" dirty="0"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00" y="1340768"/>
            <a:ext cx="8640000" cy="4824537"/>
          </a:xfrm>
        </p:spPr>
        <p:txBody>
          <a:bodyPr/>
          <a:lstStyle/>
          <a:p>
            <a:endParaRPr lang="de-DE" altLang="de-DE" dirty="0" smtClean="0"/>
          </a:p>
          <a:p>
            <a:r>
              <a:rPr lang="de-DE" altLang="de-DE" dirty="0" smtClean="0"/>
              <a:t>Charakteristika Privater Lebensführung</a:t>
            </a:r>
          </a:p>
          <a:p>
            <a:r>
              <a:rPr lang="de-DE" altLang="de-DE" dirty="0" smtClean="0"/>
              <a:t>Wunsch nach Verbleib im gewohntem Umfeld im Alter</a:t>
            </a:r>
          </a:p>
          <a:p>
            <a:r>
              <a:rPr lang="de-DE" altLang="de-DE" dirty="0" smtClean="0"/>
              <a:t>Demographische Veränderungen</a:t>
            </a:r>
          </a:p>
          <a:p>
            <a:r>
              <a:rPr lang="de-DE" altLang="de-DE" dirty="0" smtClean="0"/>
              <a:t>Starke regionale Differenzierungen</a:t>
            </a:r>
          </a:p>
          <a:p>
            <a:r>
              <a:rPr lang="de-DE" altLang="de-DE" dirty="0" smtClean="0"/>
              <a:t>Pluralisierung und </a:t>
            </a:r>
            <a:r>
              <a:rPr lang="de-DE" altLang="de-DE" dirty="0" err="1" smtClean="0"/>
              <a:t>Destandardisierung</a:t>
            </a:r>
            <a:r>
              <a:rPr lang="de-DE" altLang="de-DE" dirty="0" smtClean="0"/>
              <a:t> von Lebensläufen, Steigende Kinderlosigkeit</a:t>
            </a:r>
          </a:p>
          <a:p>
            <a:r>
              <a:rPr lang="de-DE" altLang="de-DE" dirty="0" smtClean="0"/>
              <a:t>Steigende regionale  Mobilität</a:t>
            </a:r>
          </a:p>
          <a:p>
            <a:r>
              <a:rPr lang="de-DE" altLang="de-DE" dirty="0" smtClean="0"/>
              <a:t>Starke Zeitkonkurrenz</a:t>
            </a:r>
          </a:p>
          <a:p>
            <a:r>
              <a:rPr lang="de-DE" altLang="de-DE" dirty="0" smtClean="0"/>
              <a:t>Teilweise ökonomische Disparitäten </a:t>
            </a:r>
          </a:p>
          <a:p>
            <a:r>
              <a:rPr lang="de-DE" altLang="de-DE" dirty="0" smtClean="0"/>
              <a:t>Erosion familiärer Netzwerke </a:t>
            </a:r>
            <a:br>
              <a:rPr lang="de-DE" altLang="de-DE" dirty="0" smtClean="0"/>
            </a:br>
            <a:r>
              <a:rPr lang="de-DE" altLang="de-DE" dirty="0" smtClean="0"/>
              <a:t>Wachsende Bedeutung </a:t>
            </a:r>
            <a:br>
              <a:rPr lang="de-DE" altLang="de-DE" dirty="0" smtClean="0"/>
            </a:br>
            <a:r>
              <a:rPr lang="de-DE" altLang="de-DE" dirty="0" smtClean="0"/>
              <a:t>von lokalen Netzwerken &amp; Wahl-Verwandtschaften</a:t>
            </a:r>
          </a:p>
          <a:p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mtClean="0"/>
              <a:t>Consozial Nürnberg – 26. Oktober 2016 | Prof. Dr. Doris Rosenkranz  | www.nachbar-plus.de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6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>Engagement im Wandel</a:t>
            </a:r>
            <a:br>
              <a:rPr lang="de-DE" dirty="0">
                <a:solidFill>
                  <a:srgbClr val="000000"/>
                </a:solidFill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mtClean="0"/>
              <a:t>Interesse an Selbstverantwortung, Selbstorganisation </a:t>
            </a:r>
            <a:br>
              <a:rPr lang="de-DE" altLang="de-DE" smtClean="0"/>
            </a:br>
            <a:r>
              <a:rPr lang="de-DE" altLang="de-DE" smtClean="0"/>
              <a:t>–&gt; an Engagement / Ehrenamt</a:t>
            </a:r>
          </a:p>
          <a:p>
            <a:endParaRPr lang="de-DE" smtClean="0"/>
          </a:p>
          <a:p>
            <a:r>
              <a:rPr lang="de-DE" smtClean="0"/>
              <a:t>Engagement im Wandel</a:t>
            </a:r>
          </a:p>
          <a:p>
            <a:r>
              <a:rPr lang="de-DE" smtClean="0"/>
              <a:t>Interesse, sich v.a. auch lokal zu engagieren („Beheimatung“, Verwurzelung, „Lokalisation“)</a:t>
            </a:r>
          </a:p>
          <a:p>
            <a:r>
              <a:rPr lang="de-DE" smtClean="0"/>
              <a:t>Engagement - Frage der Verbindlichkeit</a:t>
            </a:r>
            <a:br>
              <a:rPr lang="de-DE" smtClean="0"/>
            </a:br>
            <a:r>
              <a:rPr lang="de-DE" smtClean="0"/>
              <a:t>Nur zum Teil sinkende Aktivität </a:t>
            </a:r>
          </a:p>
          <a:p>
            <a:r>
              <a:rPr lang="de-DE" smtClean="0"/>
              <a:t>Differenzierte Motive und Anerkennung</a:t>
            </a:r>
            <a:br>
              <a:rPr lang="de-DE" smtClean="0"/>
            </a:br>
            <a:r>
              <a:rPr lang="de-DE" smtClean="0"/>
              <a:t>……… Gutes Tun – und selbst etwas davon haben? </a:t>
            </a:r>
            <a:endParaRPr lang="de-DE" dirty="0" smtClean="0"/>
          </a:p>
        </p:txBody>
      </p:sp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mtClean="0"/>
              <a:t>Consozial Nürnberg – 26. Oktober 2016 | Prof. Dr. Doris Rosenkranz  | www.nachbar-plus.de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  </a:t>
            </a:r>
            <a:fld id="{93FAADE6-BA98-4765-B3CD-771645FA674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4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93FAADE6-BA98-4765-B3CD-771645FA674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grpSp>
        <p:nvGrpSpPr>
          <p:cNvPr id="23" name="Gruppieren 22" descr="kein Text" title="Ergebnisse des Forschungsprojektes"/>
          <p:cNvGrpSpPr/>
          <p:nvPr/>
        </p:nvGrpSpPr>
        <p:grpSpPr>
          <a:xfrm>
            <a:off x="614642" y="2971968"/>
            <a:ext cx="7290760" cy="720000"/>
            <a:chOff x="611560" y="1764898"/>
            <a:chExt cx="7290760" cy="720000"/>
          </a:xfrm>
        </p:grpSpPr>
        <p:sp>
          <p:nvSpPr>
            <p:cNvPr id="25" name="Ellipse 24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Ergebnisse </a:t>
              </a:r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des </a:t>
              </a:r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Forschungsprojektes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ieren 12" descr="folgender Text" title="Konzept der Seniorengenossenschaften"/>
          <p:cNvGrpSpPr/>
          <p:nvPr/>
        </p:nvGrpSpPr>
        <p:grpSpPr>
          <a:xfrm>
            <a:off x="1115616" y="2251968"/>
            <a:ext cx="6786704" cy="720000"/>
            <a:chOff x="1115616" y="1764898"/>
            <a:chExt cx="6786704" cy="720000"/>
          </a:xfrm>
        </p:grpSpPr>
        <p:sp>
          <p:nvSpPr>
            <p:cNvPr id="21" name="Ellipse 20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dirty="0"/>
                <a:t>Konzept der </a:t>
              </a:r>
              <a:r>
                <a:rPr lang="de-DE" sz="2400" dirty="0" smtClean="0"/>
                <a:t>Seniorengenossenschaften</a:t>
              </a:r>
              <a:endParaRPr lang="de-DE" sz="2400" dirty="0"/>
            </a:p>
          </p:txBody>
        </p:sp>
      </p:grpSp>
      <p:grpSp>
        <p:nvGrpSpPr>
          <p:cNvPr id="4" name="Gruppieren 3" descr="kein Text" title="Ausgangssituation"/>
          <p:cNvGrpSpPr/>
          <p:nvPr/>
        </p:nvGrpSpPr>
        <p:grpSpPr>
          <a:xfrm>
            <a:off x="611560" y="1484784"/>
            <a:ext cx="7290760" cy="720000"/>
            <a:chOff x="611560" y="1764898"/>
            <a:chExt cx="7290760" cy="720000"/>
          </a:xfrm>
        </p:grpSpPr>
        <p:sp>
          <p:nvSpPr>
            <p:cNvPr id="15" name="Rechteck 14"/>
            <p:cNvSpPr/>
            <p:nvPr/>
          </p:nvSpPr>
          <p:spPr bwMode="auto">
            <a:xfrm>
              <a:off x="1781640" y="1764898"/>
              <a:ext cx="6120680" cy="72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Ausgangssituation</a:t>
              </a: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1115616" y="1872898"/>
              <a:ext cx="504000" cy="5040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" name="Abgerundetes Rechteck 2"/>
            <p:cNvSpPr/>
            <p:nvPr/>
          </p:nvSpPr>
          <p:spPr bwMode="auto">
            <a:xfrm>
              <a:off x="611560" y="1872898"/>
              <a:ext cx="687543" cy="5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000" cy="574675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7" name="Abgerundetes Rechteck 16" descr="abgerundetes Rechteck" title="2 "/>
          <p:cNvSpPr/>
          <p:nvPr/>
        </p:nvSpPr>
        <p:spPr bwMode="auto">
          <a:xfrm>
            <a:off x="611560" y="2359968"/>
            <a:ext cx="687543" cy="50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472" y="-243408"/>
            <a:ext cx="8640000" cy="5184576"/>
          </a:xfrm>
        </p:spPr>
        <p:txBody>
          <a:bodyPr/>
          <a:lstStyle/>
          <a:p>
            <a:r>
              <a:rPr lang="de-DE" sz="2800" u="sng" dirty="0" smtClean="0"/>
              <a:t>Seniorengenossenschaften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Multimethodisches Forschungsdesign </a:t>
            </a:r>
            <a:br>
              <a:rPr lang="de-DE" sz="2800" dirty="0" smtClean="0"/>
            </a:br>
            <a:r>
              <a:rPr lang="de-DE" sz="2800" dirty="0" smtClean="0"/>
              <a:t>2013 bis 2016</a:t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„Seniorengenossenschaften </a:t>
            </a:r>
            <a:r>
              <a:rPr lang="de-DE" sz="2800" dirty="0"/>
              <a:t>– </a:t>
            </a:r>
            <a:br>
              <a:rPr lang="de-DE" sz="2800" dirty="0"/>
            </a:br>
            <a:r>
              <a:rPr lang="de-DE" dirty="0"/>
              <a:t>Chancen und Grenzen selbstorganisierter Solidarität“</a:t>
            </a:r>
            <a:br>
              <a:rPr lang="de-DE" dirty="0"/>
            </a:br>
            <a:endParaRPr lang="de-DE" dirty="0"/>
          </a:p>
        </p:txBody>
      </p:sp>
      <p:pic>
        <p:nvPicPr>
          <p:cNvPr id="5" name="Picture 4" descr="BMBF_Logo_zuges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408711"/>
            <a:ext cx="2578100" cy="17811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67944" y="3933056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Team: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Stefanie Fraaß</a:t>
            </a:r>
            <a:r>
              <a:rPr lang="de-DE" sz="2400" dirty="0" smtClean="0"/>
              <a:t>, B.A.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Edmund Görtler</a:t>
            </a:r>
            <a:r>
              <a:rPr lang="de-DE" sz="2400" dirty="0" smtClean="0"/>
              <a:t>, Dipl.-Pol.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Doris Rosenkranz</a:t>
            </a:r>
            <a:r>
              <a:rPr lang="de-DE" sz="2400" dirty="0" smtClean="0"/>
              <a:t>, Prof. Dr.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Consozial Nürnberg – 26. Oktober 2016 | Prof. Dr. Doris Rosenkranz  | www.nachbar-plus.de</a:t>
            </a:r>
            <a:endParaRPr lang="de-DE" dirty="0">
              <a:solidFill>
                <a:srgbClr val="0046A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fld id="{1F4E1BF1-CE1F-4FE8-8944-1670E26F69D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1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_deutsch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46A0"/>
      </a:hlink>
      <a:folHlink>
        <a:srgbClr val="B2B2B2"/>
      </a:folHlink>
    </a:clrScheme>
    <a:fontScheme name="Folien_DeutschmitLogoLandderIdeen_2204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_DeutschmitLogoLandderIdeen_2204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DeutschmitLogoLandderIdeen_2204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DeutschmitLogoLandderIdeen_2204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DeutschmitLogoLandderIdeen_2204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DeutschmitLogoLandderIdeen_2204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DeutschmitLogoLandderIdeen_2204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DeutschmitLogoLandderIdeen_2204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Folien_deutsch</Template>
  <TotalTime>0</TotalTime>
  <Words>1714</Words>
  <Application>Microsoft Office PowerPoint</Application>
  <PresentationFormat>Overheadfolien</PresentationFormat>
  <Paragraphs>404</Paragraphs>
  <Slides>43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Folien_deutsch</vt:lpstr>
      <vt:lpstr> Seniorengenossenschaften – Versorgungsmodell der Zukunft ?    Ausgewählte Ergebnisse eines  empirischen Forschungsprojektes  </vt:lpstr>
      <vt:lpstr>Wer hohe Türme bauen will,  muss beim Fundament verweilen.                     Anton Bruckner (1824-1896) </vt:lpstr>
      <vt:lpstr>Seniorengenossenschaften </vt:lpstr>
      <vt:lpstr>Agenda</vt:lpstr>
      <vt:lpstr>Agenda</vt:lpstr>
      <vt:lpstr>Charakteristika Privater Lebensführung </vt:lpstr>
      <vt:lpstr>Engagement im Wandel </vt:lpstr>
      <vt:lpstr>Agenda</vt:lpstr>
      <vt:lpstr>Seniorengenossenschaften  Multimethodisches Forschungsdesign  2013 bis 2016  „Seniorengenossenschaften –  Chancen und Grenzen selbstorganisierter Solidarität“ </vt:lpstr>
      <vt:lpstr>Methodik </vt:lpstr>
      <vt:lpstr>Seniorengenossenschaften</vt:lpstr>
      <vt:lpstr>Charakteristika von Seniorengenossenschaften</vt:lpstr>
      <vt:lpstr>Agenda</vt:lpstr>
      <vt:lpstr>Seniorengenossenschaften in Deutschland</vt:lpstr>
      <vt:lpstr>Bundesweite Anzahl und Verbreitung</vt:lpstr>
      <vt:lpstr>Gründungszeiträume</vt:lpstr>
      <vt:lpstr>2016</vt:lpstr>
      <vt:lpstr>Mitglieder</vt:lpstr>
      <vt:lpstr>Agenda</vt:lpstr>
      <vt:lpstr>Portfolios</vt:lpstr>
      <vt:lpstr>Portfolios (Auswahl)</vt:lpstr>
      <vt:lpstr>Agenda</vt:lpstr>
      <vt:lpstr>Fördernde Rahmenbedingungen</vt:lpstr>
      <vt:lpstr>Wer gründet (bisher) eine Seniorengenossenschaft?</vt:lpstr>
      <vt:lpstr>Agenda</vt:lpstr>
      <vt:lpstr>Rechtsformen</vt:lpstr>
      <vt:lpstr>Organisation</vt:lpstr>
      <vt:lpstr>Agenda</vt:lpstr>
      <vt:lpstr>System der Anerkennung </vt:lpstr>
      <vt:lpstr>Modelle der Anerkennung  (Konvertierung)</vt:lpstr>
      <vt:lpstr>Formen der Anerkennung </vt:lpstr>
      <vt:lpstr>Agenda</vt:lpstr>
      <vt:lpstr>Wünsche im Alter</vt:lpstr>
      <vt:lpstr>Gründe für mögliches Engagement in  Nachbarschaftshilfe bzw. Seniorengenossenschaft </vt:lpstr>
      <vt:lpstr>Unterstützung geben</vt:lpstr>
      <vt:lpstr>Veröffentlichungen des BMBF-Projektes u.a. </vt:lpstr>
      <vt:lpstr>Thesen aus den Ergebnissen</vt:lpstr>
      <vt:lpstr>Vielen Dank für Ihr Interesse !</vt:lpstr>
      <vt:lpstr>Aspekte des Betriebs einer Seniorengenossenschaft</vt:lpstr>
      <vt:lpstr>Spannungsfeld Kommerzialisierung </vt:lpstr>
      <vt:lpstr>Der NAME</vt:lpstr>
      <vt:lpstr>Megaman</vt:lpstr>
      <vt:lpstr>Ausgangslage demographischer Wandel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Seniorengenossenschaften –  Versorgungsmodell der Zukunft ?</dc:title>
  <dc:creator>Stefanie Fraaß</dc:creator>
  <cp:lastModifiedBy>Jemand</cp:lastModifiedBy>
  <cp:revision>164</cp:revision>
  <cp:lastPrinted>2016-10-26T04:36:39Z</cp:lastPrinted>
  <dcterms:created xsi:type="dcterms:W3CDTF">2014-05-05T12:07:44Z</dcterms:created>
  <dcterms:modified xsi:type="dcterms:W3CDTF">2017-11-13T13:10:28Z</dcterms:modified>
</cp:coreProperties>
</file>